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68" r:id="rId2"/>
    <p:sldId id="590" r:id="rId3"/>
    <p:sldId id="592" r:id="rId4"/>
    <p:sldId id="627" r:id="rId5"/>
    <p:sldId id="593" r:id="rId6"/>
    <p:sldId id="325" r:id="rId7"/>
    <p:sldId id="390" r:id="rId8"/>
    <p:sldId id="391" r:id="rId9"/>
    <p:sldId id="392" r:id="rId10"/>
    <p:sldId id="479" r:id="rId11"/>
    <p:sldId id="393" r:id="rId12"/>
    <p:sldId id="394" r:id="rId13"/>
    <p:sldId id="395" r:id="rId14"/>
    <p:sldId id="480" r:id="rId15"/>
    <p:sldId id="484" r:id="rId16"/>
    <p:sldId id="661" r:id="rId17"/>
    <p:sldId id="397" r:id="rId18"/>
    <p:sldId id="398" r:id="rId19"/>
    <p:sldId id="446" r:id="rId20"/>
    <p:sldId id="399" r:id="rId21"/>
    <p:sldId id="400" r:id="rId22"/>
    <p:sldId id="401" r:id="rId23"/>
    <p:sldId id="402" r:id="rId24"/>
    <p:sldId id="403" r:id="rId25"/>
    <p:sldId id="405" r:id="rId26"/>
    <p:sldId id="406" r:id="rId27"/>
    <p:sldId id="407" r:id="rId28"/>
    <p:sldId id="408" r:id="rId29"/>
    <p:sldId id="447" r:id="rId30"/>
    <p:sldId id="409" r:id="rId31"/>
    <p:sldId id="410" r:id="rId32"/>
    <p:sldId id="411" r:id="rId33"/>
    <p:sldId id="412" r:id="rId34"/>
    <p:sldId id="457" r:id="rId35"/>
    <p:sldId id="342" r:id="rId36"/>
    <p:sldId id="483" r:id="rId37"/>
    <p:sldId id="459" r:id="rId38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2">
          <p15:clr>
            <a:srgbClr val="A4A3A4"/>
          </p15:clr>
        </p15:guide>
        <p15:guide id="2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77">
          <p15:clr>
            <a:srgbClr val="A4A3A4"/>
          </p15:clr>
        </p15:guide>
        <p15:guide id="2" pos="302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ay" initials="JA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699"/>
    <a:srgbClr val="50A0F9"/>
    <a:srgbClr val="FAB71A"/>
    <a:srgbClr val="E87A40"/>
    <a:srgbClr val="000000"/>
    <a:srgbClr val="C00000"/>
    <a:srgbClr val="0CB2E6"/>
    <a:srgbClr val="FF3300"/>
    <a:srgbClr val="FFFDAD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8" autoAdjust="0"/>
    <p:restoredTop sz="83229" autoAdjust="0"/>
  </p:normalViewPr>
  <p:slideViewPr>
    <p:cSldViewPr snapToGrid="0" showGuides="1">
      <p:cViewPr varScale="1">
        <p:scale>
          <a:sx n="71" d="100"/>
          <a:sy n="71" d="100"/>
        </p:scale>
        <p:origin x="926" y="53"/>
      </p:cViewPr>
      <p:guideLst>
        <p:guide orient="horz" pos="2052"/>
        <p:guide pos="3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43" d="100"/>
          <a:sy n="143" d="100"/>
        </p:scale>
        <p:origin x="2726" y="82"/>
      </p:cViewPr>
      <p:guideLst>
        <p:guide orient="horz" pos="2277"/>
        <p:guide pos="3020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657866" y="886655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4B70B-60B3-4177-8FC4-8F74D34C73A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2438" y="209525"/>
            <a:ext cx="5018980" cy="62680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9191" tIns="0" rIns="19191" bIns="0" numCol="1" anchor="t" anchorCtr="0" compatLnSpc="1"/>
          <a:lstStyle>
            <a:lvl1pPr defTabSz="955675" eaLnBrk="0" hangingPunct="0">
              <a:defRPr sz="1000" i="1" smtClean="0">
                <a:cs typeface="+mn-cs"/>
              </a:defRPr>
            </a:lvl1pPr>
          </a:lstStyle>
          <a:p>
            <a:r>
              <a:rPr lang="en-US" dirty="0">
                <a:latin typeface="Helvetica" pitchFamily="34" charset="0"/>
                <a:cs typeface="Helvetica" pitchFamily="34" charset="0"/>
              </a:rPr>
              <a:t>CS147: </a:t>
            </a:r>
            <a:r>
              <a:rPr lang="en-US" dirty="0" err="1">
                <a:latin typeface="Helvetica" pitchFamily="34" charset="0"/>
                <a:cs typeface="Helvetica" pitchFamily="34" charset="0"/>
              </a:rPr>
              <a:t>dt+UX</a:t>
            </a:r>
            <a:r>
              <a:rPr lang="en-US" dirty="0">
                <a:latin typeface="Helvetica" pitchFamily="34" charset="0"/>
                <a:cs typeface="Helvetica" pitchFamily="34" charset="0"/>
              </a:rPr>
              <a:t> – Design Thinking for User Experience Design, Prototyping &amp; Evaluation</a:t>
            </a:r>
            <a:br>
              <a:rPr lang="en-US" dirty="0">
                <a:latin typeface="Helvetica" pitchFamily="34" charset="0"/>
                <a:cs typeface="Helvetica" pitchFamily="34" charset="0"/>
              </a:rPr>
            </a:br>
            <a:r>
              <a:rPr lang="en-US" i="0" dirty="0">
                <a:latin typeface="Helvetica" pitchFamily="34" charset="0"/>
                <a:cs typeface="Helvetica" pitchFamily="34" charset="0"/>
              </a:rPr>
              <a:t>Autumn 2019</a:t>
            </a:r>
          </a:p>
          <a:p>
            <a:r>
              <a:rPr lang="en-US" i="0" dirty="0">
                <a:latin typeface="Helvetica" pitchFamily="34" charset="0"/>
                <a:cs typeface="Helvetica" pitchFamily="34" charset="0"/>
              </a:rPr>
              <a:t>Prof. James A. Landay</a:t>
            </a:r>
            <a:br>
              <a:rPr lang="en-US" i="0" dirty="0">
                <a:latin typeface="Helvetica" pitchFamily="34" charset="0"/>
                <a:cs typeface="Helvetica" pitchFamily="34" charset="0"/>
              </a:rPr>
            </a:br>
            <a:r>
              <a:rPr lang="en-US" i="0" dirty="0">
                <a:latin typeface="Helvetica" pitchFamily="34" charset="0"/>
                <a:cs typeface="Helvetica" pitchFamily="34" charset="0"/>
              </a:rPr>
              <a:t>Stanford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209525"/>
            <a:ext cx="3170238" cy="626803"/>
          </a:xfrm>
          <a:prstGeom prst="rect">
            <a:avLst/>
          </a:prstGeom>
        </p:spPr>
        <p:txBody>
          <a:bodyPr vert="horz" lIns="91440" tIns="0" rIns="91440" bIns="0" rtlCol="0"/>
          <a:lstStyle>
            <a:lvl1pPr algn="r">
              <a:defRPr sz="1200"/>
            </a:lvl1pPr>
          </a:lstStyle>
          <a:p>
            <a:r>
              <a:rPr lang="en-US" sz="1000" dirty="0">
                <a:latin typeface="Helvetica" pitchFamily="34" charset="0"/>
                <a:cs typeface="Helvetica" pitchFamily="34" charset="0"/>
              </a:rPr>
              <a:t>11/13/2019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" y="-1588"/>
            <a:ext cx="4694989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9800" tIns="0" rIns="19800" bIns="0" numCol="1" anchor="t" anchorCtr="0" compatLnSpc="1"/>
          <a:lstStyle>
            <a:lvl1pPr defTabSz="986155" eaLnBrk="0" hangingPunct="0">
              <a:defRPr sz="900" i="1">
                <a:latin typeface="Times New Roman" panose="02020603050405020304" charset="0"/>
                <a:ea typeface="+mn-ea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CS 147: </a:t>
            </a:r>
            <a:r>
              <a:rPr lang="en-US" dirty="0" err="1">
                <a:latin typeface="Helvetica"/>
                <a:cs typeface="Helvetica"/>
              </a:rPr>
              <a:t>dt+UX</a:t>
            </a:r>
            <a:r>
              <a:rPr lang="en-US" dirty="0">
                <a:latin typeface="Helvetica"/>
                <a:cs typeface="Helvetica"/>
              </a:rPr>
              <a:t> – Design Thinking for User Experience Design, Prototyping &amp; Evaluation</a:t>
            </a:r>
            <a:br>
              <a:rPr lang="en-US" dirty="0">
                <a:latin typeface="Helvetica"/>
                <a:cs typeface="Helvetica"/>
              </a:rPr>
            </a:br>
            <a:r>
              <a:rPr lang="en-US" i="0" dirty="0">
                <a:latin typeface="Helvetica"/>
                <a:cs typeface="Helvetica"/>
              </a:rPr>
              <a:t>Autumn 2018</a:t>
            </a:r>
          </a:p>
          <a:p>
            <a:r>
              <a:rPr lang="en-US" i="0" dirty="0">
                <a:latin typeface="Helvetica"/>
                <a:cs typeface="Helvetica"/>
              </a:rPr>
              <a:t>Prof. James A. Landay</a:t>
            </a:r>
            <a:br>
              <a:rPr lang="en-US" i="0" dirty="0">
                <a:latin typeface="Helvetica"/>
                <a:cs typeface="Helvetica"/>
              </a:rPr>
            </a:br>
            <a:r>
              <a:rPr lang="en-US" i="0" dirty="0">
                <a:latin typeface="Helvetica"/>
                <a:cs typeface="Helvetica"/>
              </a:rPr>
              <a:t>Stanford University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-1588"/>
            <a:ext cx="3168650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9800" tIns="0" rIns="19800" bIns="0" numCol="1" anchor="t" anchorCtr="0" compatLnSpc="1"/>
          <a:lstStyle>
            <a:lvl1pPr algn="r" defTabSz="986155" eaLnBrk="0" hangingPunct="0">
              <a:defRPr sz="900" i="1"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pPr>
              <a:defRPr/>
            </a:pPr>
            <a:r>
              <a:rPr lang="en-US" dirty="0"/>
              <a:t>2018/11/12</a:t>
            </a:r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9900" y="727075"/>
            <a:ext cx="6376988" cy="358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7349" tIns="49500" rIns="97349" bIns="4950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9800" tIns="0" rIns="19800" bIns="0" numCol="1" anchor="b" anchorCtr="0" compatLnSpc="1"/>
          <a:lstStyle>
            <a:lvl1pPr defTabSz="986155" eaLnBrk="0" hangingPunct="0">
              <a:defRPr sz="900" i="1">
                <a:latin typeface="Times New Roman" panose="0202060305040502030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9800" tIns="0" rIns="19800" bIns="0" numCol="1" anchor="b" anchorCtr="0" compatLnSpc="1"/>
          <a:lstStyle>
            <a:lvl1pPr algn="r" defTabSz="986155" eaLnBrk="0" hangingPunct="0">
              <a:defRPr sz="900" i="1"/>
            </a:lvl1pPr>
          </a:lstStyle>
          <a:p>
            <a:fld id="{3194DDDE-5FE8-AD45-9A83-7FB240528742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+mn-cs"/>
      </a:defRPr>
    </a:lvl1pPr>
    <a:lvl2pPr marL="466725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+mn-cs"/>
      </a:defRPr>
    </a:lvl2pPr>
    <a:lvl3pPr marL="932180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+mn-cs"/>
      </a:defRPr>
    </a:lvl3pPr>
    <a:lvl4pPr marL="1398905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+mn-cs"/>
      </a:defRPr>
    </a:lvl4pPr>
    <a:lvl5pPr marL="1863725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3B72CB2D-C7D2-7941-9173-6259CB62960C}" type="slidenum">
              <a:rPr lang="en-US" sz="900"/>
              <a:t>1</a:t>
            </a:fld>
            <a:endParaRPr lang="en-US" sz="9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 cap="flat"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baseline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2B430531-7F0E-3F43-8A21-F1C8446B92D9}" type="slidenum">
              <a:rPr lang="en-US" sz="900"/>
              <a:t>10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IRB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 </a:t>
            </a:r>
            <a:r>
              <a:rPr lang="en-US" dirty="0">
                <a:sym typeface="+mn-ea"/>
              </a:rPr>
              <a:t>机构审查委员会 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55ACB499-7263-3046-A778-AB71F31DECA8}" type="slidenum">
              <a:rPr lang="en-US" sz="900"/>
              <a:t>11</a:t>
            </a:fld>
            <a:endParaRPr lang="en-US" sz="900"/>
          </a:p>
        </p:txBody>
      </p:sp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为什么说可以</a:t>
            </a:r>
            <a:r>
              <a:rPr lang="en-US" altLang="zh-CN"/>
              <a:t>“debug”</a:t>
            </a:r>
            <a:r>
              <a:rPr lang="zh-CN" altLang="en-US"/>
              <a:t>你的测试，因为你实际实施测试时可以对照着方案来</a:t>
            </a:r>
            <a:r>
              <a:rPr lang="en-US" altLang="zh-CN"/>
              <a:t>“debug”</a:t>
            </a:r>
            <a:r>
              <a:rPr lang="zh-CN" altLang="en-US"/>
              <a:t>调试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AF59A5D8-04DD-A24D-91E1-2F92F609D6B8}" type="slidenum">
              <a:rPr lang="en-US" sz="900"/>
              <a:t>12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低保真设计的东西太简单，交互不够完整，所以实施测试时候用低保真原型会花费大量的时间，而且有些东西是后面高保真才会开发的，所以现在低保真不具备，测试起来很麻烦。所以要缩减时间。</a:t>
            </a:r>
          </a:p>
          <a:p>
            <a:endParaRPr lang="en-US" altLang="zh-CN" dirty="0"/>
          </a:p>
          <a:p>
            <a:r>
              <a:rPr lang="zh-CN" altLang="en-US" dirty="0"/>
              <a:t>有些系统的操作在实际部署的时候需要经过培训，用户才能学会怎么使用，这类操作你在做可用性测试的时候要去培训用户。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F7E8391F-1269-C740-969B-AB93B8ABAD4E}" type="slidenum">
              <a:rPr lang="en-US" sz="900"/>
              <a:t>13</a:t>
            </a:fld>
            <a:endParaRPr lang="en-US" sz="900"/>
          </a:p>
        </p:txBody>
      </p:sp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C807897B-A582-C14C-A18E-72BCF83412E5}" type="slidenum">
              <a:rPr lang="en-US" sz="900"/>
              <a:t>14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493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>
                <a:effectLst/>
                <a:sym typeface="+mn-ea"/>
              </a:rPr>
              <a:t>地球上最神秘的地方之一，是蚀刻在沙漠中的象形文字。</a:t>
            </a:r>
            <a:endParaRPr lang="en-US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charset="-128"/>
              <a:cs typeface="+mn-cs"/>
            </a:endParaRPr>
          </a:p>
          <a:p>
            <a:pPr marL="0" marR="0" indent="0" algn="l" defTabSz="9493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pPr marL="0" marR="0" indent="0" algn="l" defTabSz="9493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200" dirty="0">
                <a:latin typeface="Helvetica" pitchFamily="34" charset="0"/>
                <a:cs typeface="Helvetica" pitchFamily="34" charset="0"/>
              </a:rPr>
              <a:t>http://www.azquotes.com/quote/1137013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C807897B-A582-C14C-A18E-72BCF83412E5}" type="slidenum">
              <a:rPr lang="en-US" sz="900"/>
              <a:t>15</a:t>
            </a:fld>
            <a:endParaRPr lang="en-US" sz="900"/>
          </a:p>
        </p:txBody>
      </p:sp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D205D355-075E-D642-A86A-8B7C9EC73F81}" type="slidenum">
              <a:rPr lang="en-US" sz="900"/>
              <a:t>16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D205D355-075E-D642-A86A-8B7C9EC73F81}" type="slidenum">
              <a:rPr lang="en-US" sz="900"/>
              <a:t>17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让被试</a:t>
            </a:r>
            <a:r>
              <a:rPr lang="zh-CN" altLang="en-US" dirty="0"/>
              <a:t>者</a:t>
            </a:r>
            <a:r>
              <a:rPr lang="en-US" dirty="0"/>
              <a:t>利用 外部言语 进行思考，使自己的思维过程 外显化 并得以在一定程度上被直接观察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2EA277E4-2AA2-154C-B82D-7906B8350545}" type="slidenum">
              <a:rPr lang="en-US" sz="900"/>
              <a:t>18</a:t>
            </a:fld>
            <a:endParaRPr lang="en-US" sz="9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D18838B7-D5FE-2A4C-9887-06EF813C1DA2}" type="slidenum">
              <a:rPr lang="en-US" sz="900"/>
              <a:t>19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做了一个实验:让一个人拿着两双裤袜坐在超市外面，问哪个更透明</a:t>
            </a:r>
          </a:p>
          <a:p>
            <a:r>
              <a:rPr lang="en-US" dirty="0"/>
              <a:t>在统计上，左边和右边有显著的不同</a:t>
            </a:r>
          </a:p>
          <a:p>
            <a:r>
              <a:rPr lang="en-US" dirty="0"/>
              <a:t>但它们是同一种产品!</a:t>
            </a:r>
          </a:p>
          <a:p>
            <a:r>
              <a:rPr lang="en-US" dirty="0"/>
              <a:t>寓意:小心你的提问——人们会试图给你他们认为你想要的答案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fld id="{0345C97E-C5E5-4D54-9221-C68913D47CD3}" type="slidenum">
              <a:rPr lang="en-US" sz="1000" smtClean="0"/>
              <a:t>2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147: dt+UX – Design Thinking for User Experience Design, Prototyping &amp; Evaluation Autumn 2015 Prof. James A. Landay Stanford University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5585732C-1B33-3340-A65A-F3105ED36CF1}" type="slidenum">
              <a:rPr lang="en-US" sz="900"/>
              <a:t>20</a:t>
            </a:fld>
            <a:endParaRPr lang="en-US" sz="9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711200"/>
            <a:ext cx="6443663" cy="3625850"/>
          </a:xfrm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5675" y="4570413"/>
            <a:ext cx="5421313" cy="4335462"/>
          </a:xfrm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看她的脸，听她的声音。这些是您无法通过A/B测试或其他我们稍后将讨论的更自动化的方法得到的东西。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5077DCD9-4DAC-2E45-932E-DA51BD02AE61}" type="slidenum">
              <a:rPr lang="en-US" sz="900"/>
              <a:t>21</a:t>
            </a:fld>
            <a:endParaRPr lang="en-US" sz="900"/>
          </a:p>
        </p:txBody>
      </p:sp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https://wenku.baidu.com/view/8515f6a914791711cc7917c3.html </a:t>
            </a:r>
          </a:p>
          <a:p>
            <a:r>
              <a:rPr lang="zh-CN" altLang="en-US"/>
              <a:t>这个</a:t>
            </a:r>
            <a:r>
              <a:rPr lang="en-US" altLang="zh-CN"/>
              <a:t>ppt</a:t>
            </a:r>
            <a:r>
              <a:rPr lang="zh-CN" altLang="en-US"/>
              <a:t>能让你更好理解</a:t>
            </a:r>
            <a:r>
              <a:rPr lang="en-US" altLang="zh-CN"/>
              <a:t>CI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D18838B7-D5FE-2A4C-9887-06EF813C1DA2}" type="slidenum">
              <a:rPr lang="en-US" sz="900"/>
              <a:t>22</a:t>
            </a:fld>
            <a:endParaRPr lang="en-US" sz="900"/>
          </a:p>
        </p:txBody>
      </p:sp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改进任务，一段段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0E728A14-1733-7546-B637-A3881319A7DB}" type="slidenum">
              <a:rPr lang="en-US" sz="900"/>
              <a:t>23</a:t>
            </a:fld>
            <a:endParaRPr lang="en-US" sz="9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55675" y="4570413"/>
            <a:ext cx="5421313" cy="4335462"/>
          </a:xfrm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5210B260-83A3-C344-95B3-BB5E30F8FABC}" type="slidenum">
              <a:rPr lang="en-US" sz="900"/>
              <a:t>24</a:t>
            </a:fld>
            <a:endParaRPr lang="en-US" sz="900"/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55675" y="4570413"/>
            <a:ext cx="5421313" cy="4335462"/>
          </a:xfrm>
          <a:noFill/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40-30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）的平方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=100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5-30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）的平方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=625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20-30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）的平方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=100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90-30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）的平方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=3600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10-30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）的平方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=400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15-30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）的平方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=225</a:t>
            </a:r>
          </a:p>
          <a:p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1/5 *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100+625+100+3600+400+225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0EAD3C7D-D4DA-8D4E-B9E9-7BA4447942B7}" type="slidenum">
              <a:rPr lang="en-US" sz="900"/>
              <a:t>25</a:t>
            </a:fld>
            <a:endParaRPr lang="en-US" sz="900"/>
          </a:p>
        </p:txBody>
      </p:sp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样本数 </a:t>
            </a:r>
            <a:r>
              <a:rPr lang="en-US" altLang="zh-CN" dirty="0"/>
              <a:t>6</a:t>
            </a:r>
          </a:p>
          <a:p>
            <a:r>
              <a:rPr lang="zh-CN" altLang="en-US" dirty="0"/>
              <a:t>平均值 </a:t>
            </a:r>
            <a:r>
              <a:rPr lang="en-US" altLang="zh-CN" dirty="0"/>
              <a:t>30</a:t>
            </a:r>
          </a:p>
          <a:p>
            <a:r>
              <a:rPr lang="zh-CN" altLang="en-US" dirty="0"/>
              <a:t>中位数 </a:t>
            </a:r>
            <a:r>
              <a:rPr lang="en-US" altLang="zh-CN" dirty="0"/>
              <a:t>17.5</a:t>
            </a:r>
            <a:endParaRPr lang="zh-CN" altLang="en-US" dirty="0"/>
          </a:p>
          <a:p>
            <a:r>
              <a:rPr lang="zh-CN" altLang="en-US" dirty="0"/>
              <a:t>样本标准差 </a:t>
            </a:r>
            <a:r>
              <a:rPr lang="en-US" altLang="zh-CN" dirty="0"/>
              <a:t>31.8</a:t>
            </a:r>
          </a:p>
          <a:p>
            <a:r>
              <a:rPr lang="en-US" altLang="zh-CN" dirty="0"/>
              <a:t>31.8/</a:t>
            </a:r>
            <a:r>
              <a:rPr lang="zh-CN" altLang="en-US" dirty="0"/>
              <a:t>根号</a:t>
            </a:r>
            <a:r>
              <a:rPr lang="en-US" altLang="zh-CN" dirty="0"/>
              <a:t>6</a:t>
            </a:r>
          </a:p>
          <a:p>
            <a:r>
              <a:rPr lang="zh-CN" altLang="en-US" dirty="0"/>
              <a:t>典型值</a:t>
            </a:r>
          </a:p>
          <a:p>
            <a:endParaRPr lang="en-US" altLang="zh-CN" dirty="0"/>
          </a:p>
          <a:p>
            <a:r>
              <a:rPr lang="zh-CN" altLang="en-US" dirty="0"/>
              <a:t>样本平均数的标准误 </a:t>
            </a:r>
            <a:r>
              <a:rPr lang="en-US" altLang="zh-CN" dirty="0"/>
              <a:t>= 31.8/ </a:t>
            </a:r>
            <a:r>
              <a:rPr lang="zh-CN" altLang="en-US" dirty="0"/>
              <a:t>根号</a:t>
            </a:r>
            <a:r>
              <a:rPr lang="en-US" altLang="zh-CN" dirty="0"/>
              <a:t>6 =13.0</a:t>
            </a:r>
          </a:p>
          <a:p>
            <a:r>
              <a:rPr lang="en-US" altLang="zh-CN" dirty="0"/>
              <a:t>typical values</a:t>
            </a:r>
            <a:r>
              <a:rPr lang="zh-CN" altLang="en-US" dirty="0">
                <a:ea typeface="宋体" panose="02010600030101010101" pitchFamily="2" charset="-122"/>
              </a:rPr>
              <a:t>（典型值） </a:t>
            </a:r>
            <a:r>
              <a:rPr lang="en-US" altLang="zh-CN" dirty="0">
                <a:ea typeface="宋体" panose="02010600030101010101" pitchFamily="2" charset="-122"/>
              </a:rPr>
              <a:t>= 30 +/- 2*13.0 = 4 to 56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怎样更有说服力？ 显著性水平定为</a:t>
            </a:r>
            <a:r>
              <a:rPr lang="en-US" altLang="zh-CN" dirty="0">
                <a:ea typeface="宋体" panose="02010600030101010101" pitchFamily="2" charset="-122"/>
              </a:rPr>
              <a:t>5% </a:t>
            </a:r>
            <a:r>
              <a:rPr lang="zh-CN" altLang="en-US" dirty="0">
                <a:ea typeface="宋体" panose="02010600030101010101" pitchFamily="2" charset="-122"/>
              </a:rPr>
              <a:t>查表得</a:t>
            </a:r>
            <a:r>
              <a:rPr lang="en-US" altLang="zh-CN" dirty="0">
                <a:ea typeface="宋体" panose="02010600030101010101" pitchFamily="2" charset="-122"/>
              </a:rPr>
              <a:t>Z0.025</a:t>
            </a:r>
            <a:r>
              <a:rPr lang="zh-CN" altLang="en-US" dirty="0">
                <a:ea typeface="宋体" panose="02010600030101010101" pitchFamily="2" charset="-122"/>
              </a:rPr>
              <a:t>（置信系数）</a:t>
            </a:r>
            <a:r>
              <a:rPr lang="en-US" altLang="zh-CN" dirty="0">
                <a:ea typeface="宋体" panose="02010600030101010101" pitchFamily="2" charset="-122"/>
              </a:rPr>
              <a:t>=1.96   1.96*13.0=25.4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置信区间 （</a:t>
            </a:r>
            <a:r>
              <a:rPr lang="en-US" altLang="zh-CN" dirty="0">
                <a:ea typeface="宋体" panose="02010600030101010101" pitchFamily="2" charset="-122"/>
              </a:rPr>
              <a:t>30-25.4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30+25.4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D41BC631-E179-0844-B088-C7FDBE7376F3}" type="slidenum">
              <a:rPr lang="en-US" sz="900"/>
              <a:t>26</a:t>
            </a:fld>
            <a:endParaRPr lang="en-US" sz="9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AD97EB59-7E80-D048-9566-AEF878AE4B42}" type="slidenum">
              <a:rPr lang="en-US" sz="900"/>
              <a:t>27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BE8E95E7-901F-C940-B7CA-57C28835152E}" type="slidenum">
              <a:rPr lang="en-US" sz="900"/>
              <a:t>28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BE8E95E7-901F-C940-B7CA-57C28835152E}" type="slidenum">
              <a:rPr lang="en-US" sz="900"/>
              <a:t>29</a:t>
            </a:fld>
            <a:endParaRPr lang="en-US" sz="900"/>
          </a:p>
        </p:txBody>
      </p:sp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简单来说，A/B测试是一种用于提升App/H5/小程序产品转化率、优化获客成本的数据决策方法。在对产品进行A/B测试时，我们可以为同一个优化目标（例如优化购买转化率）制定两个方案（比如两个页面），让一部分用户使用A方案，同时另一部分用户使用 B 方案，统计并对比不同方案的转化率、点击量、留存率等指标，以判断不同方案的优劣并进行决策，从而提升转化率。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fld id="{0345C97E-C5E5-4D54-9221-C68913D47CD3}" type="slidenum">
              <a:rPr lang="en-US" sz="1000" smtClean="0"/>
              <a:t>3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讲</a:t>
            </a:r>
            <a:r>
              <a:rPr lang="en-US" altLang="zh-CN" dirty="0"/>
              <a:t>like</a:t>
            </a:r>
            <a:r>
              <a:rPr lang="zh-CN" altLang="en-US" dirty="0"/>
              <a:t>的第三点：我们自己去下载了这个厨房故事</a:t>
            </a:r>
            <a:r>
              <a:rPr lang="en-US" altLang="zh-CN" dirty="0"/>
              <a:t>app</a:t>
            </a:r>
            <a:r>
              <a:rPr lang="zh-CN" altLang="en-US" dirty="0">
                <a:ea typeface="宋体" panose="02010600030101010101" pitchFamily="2" charset="-122"/>
              </a:rPr>
              <a:t>，它对于食谱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购物单之间的交互是这样处理的：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切到下一张</a:t>
            </a:r>
            <a:r>
              <a:rPr lang="en-US" altLang="zh-CN" dirty="0"/>
              <a:t>ppt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那么，你觉得对于这个</a:t>
            </a:r>
            <a:r>
              <a:rPr lang="en-US" altLang="zh-CN" dirty="0"/>
              <a:t>app</a:t>
            </a:r>
            <a:r>
              <a:rPr lang="zh-CN" altLang="en-US" dirty="0"/>
              <a:t>还有什么值得期待的地方呢？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147: dt+UX – Design Thinking for User Experience Design, Prototyping &amp; Evaluation Autumn 2015 Prof. James A. Landay Stanford University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67AF5B38-53E1-9144-8357-99EC2BB4B2FC}" type="slidenum">
              <a:rPr lang="en-US" sz="900"/>
              <a:t>30</a:t>
            </a:fld>
            <a:endParaRPr lang="en-US" sz="9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E079972E-6E3F-904D-A22F-8AC1B15B3443}" type="slidenum">
              <a:rPr lang="en-US" sz="900"/>
              <a:t>31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通过保持一致来降低方差。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869E8106-7F9B-CF47-BAB0-C52FA84C19F1}" type="slidenum">
              <a:rPr lang="en-US" sz="900"/>
              <a:t>32</a:t>
            </a:fld>
            <a:endParaRPr lang="en-US" sz="9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053CE574-C37B-DA47-8A86-77E3809E1262}" type="slidenum">
              <a:rPr lang="en-US" sz="900"/>
              <a:t>33</a:t>
            </a:fld>
            <a:endParaRPr lang="en-US" sz="9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>
            <a:lvl1pPr defTabSz="9512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512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512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512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512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2736C95D-5BA8-AA49-A80B-7DFCCA9B9598}" type="slidenum">
              <a:rPr lang="en-US" sz="1200"/>
              <a:t>34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solidFill>
            <a:srgbClr val="FFFFFF"/>
          </a:solidFill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195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BD5CE5FA-300D-AC4F-A428-64A763D65624}" type="slidenum">
              <a:rPr lang="en-US" sz="900"/>
              <a:t>35</a:t>
            </a:fld>
            <a:endParaRPr lang="en-US" sz="9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真实的任务 具有代表性的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BD5CE5FA-300D-AC4F-A428-64A763D65624}" type="slidenum">
              <a:rPr lang="en-US" sz="900"/>
              <a:t>36</a:t>
            </a:fld>
            <a:endParaRPr lang="en-US" sz="9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BD5CE5FA-300D-AC4F-A428-64A763D65624}" type="slidenum">
              <a:rPr lang="en-US" sz="900"/>
              <a:t>37</a:t>
            </a:fld>
            <a:endParaRPr lang="en-US" sz="9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Broke for midterm review at 60 min in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 defTabSz="98933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defTabSz="9893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fld id="{0345C97E-C5E5-4D54-9221-C68913D47CD3}" type="slidenum">
              <a:rPr lang="en-US" sz="1000" smtClean="0"/>
              <a:t>4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sym typeface="+mn-ea"/>
              </a:rPr>
              <a:t>在你喜欢的食谱下方，可以把食材添加到购物单里，当你在超市、菜场购买食材时，当购买到了某个食材你就可以点击某个食材将它标记为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已获取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状态。</a:t>
            </a:r>
            <a:endParaRPr lang="zh-CN" altLang="en-US" dirty="0"/>
          </a:p>
          <a:p>
            <a:endParaRPr lang="en-US"/>
          </a:p>
          <a:p>
            <a:r>
              <a:rPr lang="zh-CN" altLang="en-US"/>
              <a:t>跳回去上一张</a:t>
            </a:r>
            <a:r>
              <a:rPr lang="en-US" altLang="zh-CN"/>
              <a:t>ppt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147: dt+UX – Design Thinking for User Experience Design, Prototyping &amp; Evaluation Autumn 2015 Prof. James A. Landay Stanford University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3B72CB2D-C7D2-7941-9173-6259CB62960C}" type="slidenum">
              <a:rPr lang="en-US" sz="900"/>
              <a:t>5</a:t>
            </a:fld>
            <a:endParaRPr lang="en-US" sz="9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  <a:ln cap="flat"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baseline="0" dirty="0">
                <a:latin typeface="Arial" panose="020B0604020202020204" pitchFamily="34" charset="0"/>
              </a:rPr>
              <a:t>那么进入我们的正题：可用性测试让一群具有代表性的用户对产品进行典型操作，同时观察员和开发人员在一旁观察，聆听，做记录。该产品可能是一个网站，软件，或者其他任何产品，它可能尚未成型。测试可以是早期的纸上原型测试，也可以是后期成品的测试。在IS0-9241-11中对于可用性做出了明确的解释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8BD02BE1-C99C-B745-8927-6EB7A8B732E4}" type="slidenum">
              <a:rPr lang="en-US" sz="900"/>
              <a:t>6</a:t>
            </a:fld>
            <a:endParaRPr lang="en-US" sz="9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6988" cy="3587750"/>
          </a:xfrm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这次讲解大概分为以下</a:t>
            </a:r>
            <a:r>
              <a:rPr lang="en-US" altLang="zh-CN">
                <a:latin typeface="Arial" panose="020B0604020202020204" pitchFamily="34" charset="0"/>
              </a:rPr>
              <a:t>6</a:t>
            </a:r>
            <a:r>
              <a:rPr lang="zh-CN" altLang="en-US">
                <a:latin typeface="Arial" panose="020B0604020202020204" pitchFamily="34" charset="0"/>
              </a:rPr>
              <a:t>个部分。首先。。。其次。。。之后要讲。。然后是。。还有。。。最后是。。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61C5C17D-6B94-6B42-99C5-89BA4D88C238}" type="slidenum">
              <a:rPr lang="en-US" sz="900"/>
              <a:t>7</a:t>
            </a:fld>
            <a:endParaRPr lang="en-US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55675" y="4570413"/>
            <a:ext cx="5421313" cy="4335462"/>
          </a:xfrm>
          <a:noFill/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讲解第二点的时候，要用疑问句的语气，哪些人可能作为这些评估人员，是。。呢？还是。。呢？因为后面一张</a:t>
            </a:r>
            <a:r>
              <a:rPr lang="en-US" altLang="zh-CN" dirty="0">
                <a:latin typeface="Arial" panose="020B0604020202020204" pitchFamily="34" charset="0"/>
              </a:rPr>
              <a:t>ppt</a:t>
            </a:r>
            <a:r>
              <a:rPr lang="zh-CN" altLang="en-US" dirty="0">
                <a:latin typeface="Arial" panose="020B0604020202020204" pitchFamily="34" charset="0"/>
              </a:rPr>
              <a:t>是关于可用性测试的参与者问题。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C76B5EE1-7306-9E49-9AB6-61BEC13C52E7}" type="slidenum">
              <a:rPr lang="en-US" sz="900"/>
              <a:t>8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Michigan State Image from http://www.nytimes.com/2009/01/01/business/01student.html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defTabSz="986155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defTabSz="98615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fld id="{2B430531-7F0E-3F43-8A21-F1C8446B92D9}" type="slidenum">
              <a:rPr lang="en-US" sz="900"/>
              <a:t>9</a:t>
            </a:fld>
            <a:endParaRPr lang="en-US" sz="9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在资源不足的社区进行实地调查，对于来自一个有权力的群体(无论是种族、教育还是其他机构特权)的研究人员来说，有很多陷阱。</a:t>
            </a:r>
          </a:p>
          <a:p>
            <a:r>
              <a:rPr lang="en-US" baseline="0" dirty="0"/>
              <a:t>你不能只穿着你的非洲衬衫去某个乡村。这是不道德的。</a:t>
            </a:r>
          </a:p>
          <a:p>
            <a:r>
              <a:rPr lang="en-US" baseline="0" dirty="0"/>
              <a:t>甚至付钱也可能是强制性的，因为他们可能无法拒绝你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t+ux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6" cy="1164042"/>
          </a:xfrm>
          <a:prstGeom prst="rect">
            <a:avLst/>
          </a:prstGeom>
        </p:spPr>
      </p:pic>
      <p:pic>
        <p:nvPicPr>
          <p:cNvPr id="21" name="Picture 20" descr="dt+ux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6" cy="1164042"/>
          </a:xfrm>
          <a:prstGeom prst="rect">
            <a:avLst/>
          </a:prstGeom>
        </p:spPr>
      </p:pic>
      <p:pic>
        <p:nvPicPr>
          <p:cNvPr id="19" name="Picture 18" descr="dt+ux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6" cy="1164042"/>
          </a:xfrm>
          <a:prstGeom prst="rect">
            <a:avLst/>
          </a:prstGeom>
        </p:spPr>
      </p:pic>
      <p:pic>
        <p:nvPicPr>
          <p:cNvPr id="18" name="Picture 17" descr="dt+ux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258" y="-346560"/>
            <a:ext cx="1574645" cy="1180830"/>
          </a:xfrm>
          <a:prstGeom prst="rect">
            <a:avLst/>
          </a:prstGeom>
        </p:spPr>
      </p:pic>
      <p:pic>
        <p:nvPicPr>
          <p:cNvPr id="20" name="Picture 19" descr="dt+ux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6" cy="11640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 rot="10800000">
            <a:off x="0" y="0"/>
            <a:ext cx="12192000" cy="464008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8000"/>
                </a:srgbClr>
              </a:gs>
              <a:gs pos="82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809386" y="3892718"/>
            <a:ext cx="8026400" cy="12003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400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Prof. James A. Landay</a:t>
            </a:r>
          </a:p>
          <a:p>
            <a:pPr algn="l">
              <a:defRPr/>
            </a:pPr>
            <a:r>
              <a:rPr lang="en-US" sz="2400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Computer Science Department</a:t>
            </a:r>
          </a:p>
          <a:p>
            <a:pPr algn="l">
              <a:defRPr/>
            </a:pPr>
            <a:r>
              <a:rPr lang="en-US" sz="2400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Stanford University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09386" y="2115019"/>
            <a:ext cx="10769600" cy="1143000"/>
          </a:xfrm>
        </p:spPr>
        <p:txBody>
          <a:bodyPr/>
          <a:lstStyle>
            <a:lvl1pPr>
              <a:defRPr sz="6000">
                <a:solidFill>
                  <a:srgbClr val="5A5A5A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809386" y="4922793"/>
            <a:ext cx="7978204" cy="830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endParaRPr lang="en-US" sz="2400" dirty="0">
              <a:solidFill>
                <a:srgbClr val="6D6D6D"/>
              </a:solidFill>
              <a:latin typeface="Helvetica"/>
              <a:ea typeface="+mn-ea"/>
              <a:cs typeface="Helvetica"/>
            </a:endParaRPr>
          </a:p>
          <a:p>
            <a:pPr algn="l">
              <a:defRPr/>
            </a:pPr>
            <a:r>
              <a:rPr lang="en-US" sz="2400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Autumn 2019</a:t>
            </a:r>
          </a:p>
        </p:txBody>
      </p:sp>
      <p:pic>
        <p:nvPicPr>
          <p:cNvPr id="14" name="Picture 13" descr="dt+ux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5" cy="1164042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224643" y="43544"/>
            <a:ext cx="10967357" cy="409102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33" tIns="54417" rIns="108833" bIns="54417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MS PGothic" panose="020B0600070205080204" charset="-128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  <a:ea typeface="MS PGothic" panose="020B060007020508020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  <a:ea typeface="MS PGothic" panose="020B060007020508020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  <a:ea typeface="MS PGothic" panose="020B060007020508020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  <a:ea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sz="2000" baseline="0" dirty="0"/>
              <a:t>DESIGN THINKING FOR USER EXPERIENCE </a:t>
            </a:r>
            <a:r>
              <a:rPr lang="en-US" sz="2000" dirty="0"/>
              <a:t>DESIGN +</a:t>
            </a:r>
            <a:r>
              <a:rPr lang="en-US" sz="2000" baseline="0" dirty="0"/>
              <a:t> PROTOTYPING + EVALUATION</a:t>
            </a:r>
            <a:endParaRPr lang="en-US" sz="2000" dirty="0"/>
          </a:p>
        </p:txBody>
      </p:sp>
      <p:pic>
        <p:nvPicPr>
          <p:cNvPr id="16" name="Picture 15" descr="dt+ux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69" y="-348341"/>
            <a:ext cx="1552055" cy="1164042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224643" y="43544"/>
            <a:ext cx="10967357" cy="409102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33" tIns="54417" rIns="108833" bIns="54417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MS PGothic" panose="020B0600070205080204" charset="-128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  <a:ea typeface="MS PGothic" panose="020B060007020508020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  <a:ea typeface="MS PGothic" panose="020B060007020508020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  <a:ea typeface="MS PGothic" panose="020B060007020508020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  <a:ea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sz="2000" baseline="0" dirty="0"/>
              <a:t>DESIGN THINKING FOR USER EXPERIENCE </a:t>
            </a:r>
            <a:r>
              <a:rPr lang="en-US" sz="2000" dirty="0"/>
              <a:t>DESIGN +</a:t>
            </a:r>
            <a:r>
              <a:rPr lang="en-US" sz="2000" baseline="0" dirty="0"/>
              <a:t> PROTOTYPING + EVALUATION</a:t>
            </a:r>
            <a:endParaRPr lang="en-US" sz="2000" dirty="0"/>
          </a:p>
        </p:txBody>
      </p:sp>
      <p:sp>
        <p:nvSpPr>
          <p:cNvPr id="10" name="Shape 309"/>
          <p:cNvSpPr/>
          <p:nvPr/>
        </p:nvSpPr>
        <p:spPr>
          <a:xfrm>
            <a:off x="11933751" y="-62865"/>
            <a:ext cx="340800" cy="255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200"/>
          </a:p>
        </p:txBody>
      </p:sp>
      <p:sp>
        <p:nvSpPr>
          <p:cNvPr id="11" name="Shape 310"/>
          <p:cNvSpPr/>
          <p:nvPr/>
        </p:nvSpPr>
        <p:spPr>
          <a:xfrm rot="16200000">
            <a:off x="-93917" y="-51499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200"/>
          </a:p>
        </p:txBody>
      </p:sp>
      <p:sp>
        <p:nvSpPr>
          <p:cNvPr id="12" name="Shape 311"/>
          <p:cNvSpPr/>
          <p:nvPr/>
        </p:nvSpPr>
        <p:spPr>
          <a:xfrm rot="10800000">
            <a:off x="-82551" y="6669405"/>
            <a:ext cx="340800" cy="255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200"/>
          </a:p>
        </p:txBody>
      </p:sp>
      <p:sp>
        <p:nvSpPr>
          <p:cNvPr id="13" name="Shape 312"/>
          <p:cNvSpPr/>
          <p:nvPr/>
        </p:nvSpPr>
        <p:spPr>
          <a:xfrm rot="5400000">
            <a:off x="11977620" y="6675681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200"/>
          </a:p>
        </p:txBody>
      </p:sp>
      <p:sp>
        <p:nvSpPr>
          <p:cNvPr id="23" name="Rectangle 22"/>
          <p:cNvSpPr/>
          <p:nvPr/>
        </p:nvSpPr>
        <p:spPr>
          <a:xfrm>
            <a:off x="791482" y="3476760"/>
            <a:ext cx="1825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2"/>
                </a:solidFill>
              </a:rPr>
              <a:t>刘哲明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4867" y="352427"/>
            <a:ext cx="2887133" cy="5972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234" y="352427"/>
            <a:ext cx="8462433" cy="5972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D0C8C5-53F4-3647-8CB7-6BDD0B1E7E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514353" y="2281239"/>
            <a:ext cx="11180233" cy="1116013"/>
          </a:xfrm>
          <a:prstGeom prst="rect">
            <a:avLst/>
          </a:prstGeom>
        </p:spPr>
        <p:txBody>
          <a:bodyPr/>
          <a:lstStyle>
            <a:lvl1pPr algn="ctr">
              <a:defRPr sz="8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8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Click to edit Master title style</a:t>
            </a:r>
            <a:endParaRPr sz="8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5860" y="6553200"/>
            <a:ext cx="831948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71200" y="6553201"/>
            <a:ext cx="132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pPr>
              <a:defRPr/>
            </a:pPr>
            <a:fld id="{D71D7C31-5DB5-47AD-AB94-4B6B5EAB431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Click to edit Master title style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293370" indent="-92075">
              <a:spcBef>
                <a:spcPts val="485"/>
              </a:spcBef>
              <a:defRPr sz="2300"/>
            </a:lvl2pPr>
            <a:lvl3pPr marL="457200" indent="-71755">
              <a:spcBef>
                <a:spcPts val="405"/>
              </a:spcBef>
              <a:defRPr sz="2100"/>
            </a:lvl3pPr>
            <a:lvl4pPr marL="641985" indent="-71755">
              <a:spcBef>
                <a:spcPts val="325"/>
              </a:spcBef>
              <a:defRPr sz="1700"/>
            </a:lvl4pPr>
            <a:lvl5pPr marL="826770" indent="-71755">
              <a:spcBef>
                <a:spcPts val="325"/>
              </a:spcBef>
              <a:defRPr sz="17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Fifth level</a:t>
            </a:r>
            <a:endParaRPr sz="17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5860" y="6553200"/>
            <a:ext cx="831948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71200" y="6553201"/>
            <a:ext cx="132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pPr>
              <a:defRPr/>
            </a:pPr>
            <a:fld id="{D71D7C31-5DB5-47AD-AB94-4B6B5EAB431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+ sub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735" y="1425579"/>
            <a:ext cx="11277101" cy="4881563"/>
          </a:xfrm>
          <a:prstGeom prst="rect">
            <a:avLst/>
          </a:prstGeom>
        </p:spPr>
        <p:txBody>
          <a:bodyPr/>
          <a:lstStyle>
            <a:lvl1pPr>
              <a:defRPr lang="en-US" dirty="0" smtClean="0">
                <a:solidFill>
                  <a:srgbClr val="767676"/>
                </a:solidFill>
                <a:latin typeface="+mn-lt"/>
              </a:defRPr>
            </a:lvl1pPr>
            <a:lvl2pPr>
              <a:defRPr lang="en-US" dirty="0" smtClean="0">
                <a:solidFill>
                  <a:srgbClr val="767676"/>
                </a:solidFill>
                <a:latin typeface="+mn-lt"/>
              </a:defRPr>
            </a:lvl2pPr>
            <a:lvl3pPr>
              <a:defRPr lang="en-US" dirty="0" smtClean="0">
                <a:solidFill>
                  <a:srgbClr val="767676"/>
                </a:solidFill>
                <a:latin typeface="+mn-lt"/>
              </a:defRPr>
            </a:lvl3pPr>
            <a:lvl4pPr>
              <a:defRPr lang="en-US" dirty="0" smtClean="0">
                <a:solidFill>
                  <a:srgbClr val="767676"/>
                </a:solidFill>
                <a:latin typeface="+mn-lt"/>
              </a:defRPr>
            </a:lvl4pPr>
            <a:lvl5pPr>
              <a:defRPr lang="en-US" dirty="0">
                <a:solidFill>
                  <a:srgbClr val="76767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80499" y="186136"/>
            <a:ext cx="881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3200" baseline="0">
                <a:solidFill>
                  <a:srgbClr val="FFC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secondary 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2401" y="-27296"/>
            <a:ext cx="11275325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00" b="0" baseline="0">
                <a:solidFill>
                  <a:srgbClr val="767676"/>
                </a:solidFill>
                <a:latin typeface="+mn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5860" y="6553200"/>
            <a:ext cx="831948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71200" y="6553201"/>
            <a:ext cx="132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6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99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6582-A2BD-BA46-A9AA-1B0CFB7AAF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35" y="352425"/>
            <a:ext cx="11552767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1C6582-A2BD-BA46-A9AA-1B0CFB7AAF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9909" y="0"/>
            <a:ext cx="115527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35" y="352425"/>
            <a:ext cx="11552767" cy="1143000"/>
          </a:xfrm>
        </p:spPr>
        <p:txBody>
          <a:bodyPr/>
          <a:lstStyle>
            <a:lvl1pPr>
              <a:defRPr sz="4400"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724400"/>
          </a:xfr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228600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080000" cy="228600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1C6582-A2BD-BA46-A9AA-1B0CFB7AAF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34" y="352425"/>
            <a:ext cx="115527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9233" y="1600200"/>
            <a:ext cx="5820349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 hasCustomPrompt="1"/>
          </p:nvPr>
        </p:nvSpPr>
        <p:spPr>
          <a:xfrm>
            <a:off x="6584284" y="1600200"/>
            <a:ext cx="5355166" cy="47244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F0062A-E0F9-B04D-8287-D37747AFDE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 hidden="1"/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F45A7D-27BE-FB41-917F-E8B7C6646A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527201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1D6915-DB84-054A-9E91-4231524411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1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6527201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B50BC-E44F-F34F-9356-FE87D40D6C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4BFC2-BB6C-9B49-B22F-600A74F7A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49DCA-4B18-234C-AD4E-11144FC203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C3C09E-91B6-CE47-986C-6DE0CB43AC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83B99-2912-844F-8454-F6AEDC920B6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9D9D98-AD68-6A43-8268-14F9C89109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6527202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27203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39235" y="0"/>
            <a:ext cx="11552767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233" y="1600200"/>
            <a:ext cx="11195715" cy="472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930" y="6607236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5860" y="6608285"/>
            <a:ext cx="831948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2969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65342" y="6617039"/>
            <a:ext cx="132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0" y="6527204"/>
            <a:ext cx="12192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8833" tIns="54417" rIns="108833" bIns="54417" numCol="1" rtlCol="0" anchor="t" anchorCtr="0" compatLnSpc="1"/>
          <a:lstStyle/>
          <a:p>
            <a:pPr marL="0" marR="0" indent="0" algn="l" defTabSz="10883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14" name="Shape 310"/>
          <p:cNvSpPr/>
          <p:nvPr/>
        </p:nvSpPr>
        <p:spPr>
          <a:xfrm rot="5400000" flipV="1">
            <a:off x="-74867" y="6623146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200" dirty="0"/>
          </a:p>
        </p:txBody>
      </p:sp>
      <p:sp>
        <p:nvSpPr>
          <p:cNvPr id="15" name="Shape 310"/>
          <p:cNvSpPr/>
          <p:nvPr/>
        </p:nvSpPr>
        <p:spPr>
          <a:xfrm rot="16200000" flipH="1" flipV="1">
            <a:off x="11961198" y="6625990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200" dirty="0"/>
          </a:p>
        </p:txBody>
      </p:sp>
      <p:sp>
        <p:nvSpPr>
          <p:cNvPr id="13" name="Shape 310"/>
          <p:cNvSpPr/>
          <p:nvPr/>
        </p:nvSpPr>
        <p:spPr>
          <a:xfrm rot="5400000" flipH="1">
            <a:off x="11961198" y="-52227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200" dirty="0"/>
          </a:p>
        </p:txBody>
      </p:sp>
      <p:sp>
        <p:nvSpPr>
          <p:cNvPr id="8" name="Shape 310"/>
          <p:cNvSpPr/>
          <p:nvPr/>
        </p:nvSpPr>
        <p:spPr>
          <a:xfrm rot="16200000">
            <a:off x="-74867" y="-55071"/>
            <a:ext cx="306720" cy="28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52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>
    <p:dissolv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0" i="0">
          <a:solidFill>
            <a:srgbClr val="FFC000"/>
          </a:solidFill>
          <a:latin typeface="Helvetica Light"/>
          <a:ea typeface="MS PGothic" panose="020B0600070205080204" charset="-128"/>
          <a:cs typeface="Helvetica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anose="020B0A04020102020204" pitchFamily="34" charset="0"/>
          <a:ea typeface="MS PGothic" panose="020B060007020508020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anose="020B0A04020102020204" pitchFamily="34" charset="0"/>
          <a:ea typeface="MS PGothic" panose="020B060007020508020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anose="020B0A04020102020204" pitchFamily="34" charset="0"/>
          <a:ea typeface="MS PGothic" panose="020B060007020508020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anose="020B0A04020102020204" pitchFamily="34" charset="0"/>
          <a:ea typeface="MS PGothic" panose="020B060007020508020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anose="020B0A040201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anose="020B0A040201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anose="020B0A04020102020204" pitchFamily="34" charset="0"/>
        </a:defRPr>
      </a:lvl8pPr>
      <a:lvl9pPr marL="1828165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600" b="0" i="0">
          <a:solidFill>
            <a:schemeClr val="tx1"/>
          </a:solidFill>
          <a:latin typeface="Helvetica Light"/>
          <a:ea typeface="MS PGothic" panose="020B0600070205080204" charset="-128"/>
          <a:cs typeface="Helvetica Light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3200" b="0" i="0">
          <a:solidFill>
            <a:schemeClr val="tx1"/>
          </a:solidFill>
          <a:latin typeface="Helvetica Light"/>
          <a:ea typeface="MS PGothic" panose="020B0600070205080204" charset="-128"/>
          <a:cs typeface="Helvetica Ligh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800" b="0" i="0">
          <a:solidFill>
            <a:schemeClr val="tx1"/>
          </a:solidFill>
          <a:latin typeface="Helvetica Light"/>
          <a:ea typeface="MS PGothic" panose="020B0600070205080204" charset="-128"/>
          <a:cs typeface="Helvetica Light"/>
        </a:defRPr>
      </a:lvl3pPr>
      <a:lvl4pPr marL="1599565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 b="0" i="0">
          <a:solidFill>
            <a:schemeClr val="tx1"/>
          </a:solidFill>
          <a:latin typeface="Helvetica Light"/>
          <a:ea typeface="MS PGothic" panose="020B0600070205080204" charset="-128"/>
          <a:cs typeface="Helvetica Light"/>
        </a:defRPr>
      </a:lvl4pPr>
      <a:lvl5pPr marL="2056765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b="0" i="0">
          <a:solidFill>
            <a:schemeClr val="tx1"/>
          </a:solidFill>
          <a:latin typeface="Helvetica Light"/>
          <a:ea typeface="MS PGothic" panose="020B0600070205080204" charset="-128"/>
          <a:cs typeface="Helvetica Light"/>
        </a:defRPr>
      </a:lvl5pPr>
      <a:lvl6pPr marL="251396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16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836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556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nypress.edu/p-2029-children-and-families-at-promis.aspx" TargetMode="External"/><Relationship Id="rId7" Type="http://schemas.openxmlformats.org/officeDocument/2006/relationships/hyperlink" Target="http://www.swaraj.org/illich_hell.ht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nchipchase.com/content/essays/imperialist-tendencies/" TargetMode="External"/><Relationship Id="rId5" Type="http://schemas.openxmlformats.org/officeDocument/2006/relationships/hyperlink" Target="http://dl.acm.org/citation.cfm?id=2675133.2675147&amp;coll=DL&amp;dl=ACM" TargetMode="External"/><Relationship Id="rId4" Type="http://schemas.openxmlformats.org/officeDocument/2006/relationships/hyperlink" Target="http://research.microsoft.com/pubs/163718/CHI2012-Dell-ResponseBias-proc.pd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entread.ucsc.edu/CenTREAD%20photos/BrianDowd2.JPG" TargetMode="Externa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09625" y="1122045"/>
            <a:ext cx="6246495" cy="1953895"/>
          </a:xfrm>
        </p:spPr>
        <p:txBody>
          <a:bodyPr vert="horz" wrap="square" lIns="92075" tIns="46038" rIns="92075" bIns="46038" numCol="1" anchor="ctr" anchorCtr="0" compatLnSpc="1"/>
          <a:lstStyle/>
          <a:p>
            <a:pPr eaLnBrk="1" hangingPunct="1"/>
            <a:r>
              <a:rPr lang="zh-CN" altLang="en-US" dirty="0"/>
              <a:t>可用性测试</a:t>
            </a:r>
            <a:br>
              <a:rPr lang="en-US" dirty="0"/>
            </a:br>
            <a:r>
              <a:rPr lang="en-US" dirty="0"/>
              <a:t>Usability Testing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09387" y="5660145"/>
            <a:ext cx="64008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878787"/>
                </a:solidFill>
                <a:latin typeface="Helvetica"/>
                <a:cs typeface="Helvetica"/>
              </a:rPr>
              <a:t>November 13,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道德方面的考虑</a:t>
            </a:r>
            <a:endParaRPr lang="en-US" dirty="0"/>
          </a:p>
        </p:txBody>
      </p:sp>
      <p:sp>
        <p:nvSpPr>
          <p:cNvPr id="22535" name="Rectangle 10"/>
          <p:cNvSpPr>
            <a:spLocks noGrp="1" noChangeArrowheads="1"/>
          </p:cNvSpPr>
          <p:nvPr>
            <p:ph idx="1"/>
          </p:nvPr>
        </p:nvSpPr>
        <p:spPr>
          <a:xfrm>
            <a:off x="639233" y="1151754"/>
            <a:ext cx="11195715" cy="3717253"/>
          </a:xfrm>
        </p:spPr>
        <p:txBody>
          <a:bodyPr>
            <a:normAutofit fontScale="90000" lnSpcReduction="10000"/>
          </a:bodyPr>
          <a:lstStyle/>
          <a:p>
            <a:r>
              <a:rPr lang="en-US" dirty="0"/>
              <a:t>你有责任</a:t>
            </a:r>
            <a:r>
              <a:rPr lang="zh-CN" altLang="en-US" dirty="0"/>
              <a:t>缓和</a:t>
            </a:r>
            <a:r>
              <a:rPr lang="en-US" dirty="0"/>
              <a:t>这些问题</a:t>
            </a:r>
          </a:p>
          <a:p>
            <a:pPr lvl="1"/>
            <a:r>
              <a:rPr lang="zh-CN" altLang="en-US" dirty="0"/>
              <a:t>确保参与者</a:t>
            </a:r>
            <a:r>
              <a:rPr lang="en-US" dirty="0"/>
              <a:t>知情同意</a:t>
            </a:r>
            <a:r>
              <a:rPr lang="zh-CN" altLang="en-US" dirty="0"/>
              <a:t>的情况</a:t>
            </a:r>
            <a:r>
              <a:rPr lang="en-US" dirty="0"/>
              <a:t>下</a:t>
            </a:r>
            <a:r>
              <a:rPr lang="zh-CN" altLang="en-US" dirty="0"/>
              <a:t>是自愿的</a:t>
            </a:r>
            <a:r>
              <a:rPr lang="en-US" dirty="0"/>
              <a:t> (</a:t>
            </a:r>
            <a:r>
              <a:rPr lang="zh-CN" altLang="en-US" dirty="0"/>
              <a:t>形式上</a:t>
            </a:r>
            <a:r>
              <a:rPr lang="en-US" dirty="0"/>
              <a:t>)</a:t>
            </a:r>
          </a:p>
          <a:p>
            <a:pPr lvl="1"/>
            <a:r>
              <a:rPr lang="zh-CN" altLang="en-US" dirty="0"/>
              <a:t>避免对参与者的压力</a:t>
            </a:r>
            <a:endParaRPr lang="en-US" dirty="0"/>
          </a:p>
          <a:p>
            <a:pPr lvl="1"/>
            <a:r>
              <a:rPr lang="en-US" dirty="0"/>
              <a:t>让他们知道他们可以在任何时候停止</a:t>
            </a:r>
          </a:p>
          <a:p>
            <a:pPr lvl="1"/>
            <a:r>
              <a:rPr lang="en-US" dirty="0"/>
              <a:t>强调您是在测试系统，而不是测试</a:t>
            </a:r>
            <a:r>
              <a:rPr lang="zh-CN" altLang="en-US" dirty="0"/>
              <a:t>他</a:t>
            </a:r>
            <a:r>
              <a:rPr lang="en-US" dirty="0"/>
              <a:t>们</a:t>
            </a:r>
          </a:p>
          <a:p>
            <a:pPr lvl="1"/>
            <a:r>
              <a:rPr lang="en-US" dirty="0"/>
              <a:t>使收集的数据尽可能匿名</a:t>
            </a:r>
          </a:p>
          <a:p>
            <a:r>
              <a:rPr lang="en-US" dirty="0"/>
              <a:t>通常必须得到人类受试者的批准 (机构审查委员会</a:t>
            </a:r>
            <a:r>
              <a:rPr lang="zh-CN" altLang="en-US" dirty="0"/>
              <a:t>的标准</a:t>
            </a:r>
            <a:r>
              <a:rPr lang="en-US" dirty="0"/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07916" y="4745790"/>
            <a:ext cx="4870314" cy="1871249"/>
            <a:chOff x="762000" y="4153361"/>
            <a:chExt cx="6940550" cy="2463184"/>
          </a:xfrm>
        </p:grpSpPr>
        <p:pic>
          <p:nvPicPr>
            <p:cNvPr id="10242" name="Picture 2" descr="http://research.uthscsa.edu/irb/images/IRBmeeting4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75" y="4153361"/>
              <a:ext cx="6848475" cy="2105026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762000" y="6239072"/>
              <a:ext cx="5094912" cy="37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Helvetica" pitchFamily="34" charset="0"/>
                  <a:cs typeface="Helvetica" pitchFamily="34" charset="0"/>
                </a:rPr>
                <a:t>http://research.uthscsa.edu/irb/images/IRBmeeting4.jpg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可用性测试方案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67500" lnSpcReduction="20000"/>
          </a:bodyPr>
          <a:lstStyle/>
          <a:p>
            <a:r>
              <a:rPr lang="zh-CN" altLang="en-US" dirty="0"/>
              <a:t>包含以下内容的一份报告</a:t>
            </a:r>
            <a:endParaRPr lang="en-US" dirty="0"/>
          </a:p>
          <a:p>
            <a:pPr lvl="1"/>
            <a:r>
              <a:rPr lang="zh-CN" altLang="en-US" dirty="0"/>
              <a:t>目标   你的是什么系统（网页 </a:t>
            </a:r>
            <a:r>
              <a:rPr lang="en-US" altLang="zh-CN" dirty="0"/>
              <a:t>or </a:t>
            </a:r>
            <a:r>
              <a:rPr lang="zh-CN" altLang="en-US" dirty="0"/>
              <a:t>手机</a:t>
            </a:r>
            <a:r>
              <a:rPr lang="en-US" altLang="zh-CN" dirty="0"/>
              <a:t>app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zh-CN" altLang="en-US" dirty="0"/>
              <a:t>正在被测试的系统的描述  功能</a:t>
            </a:r>
          </a:p>
          <a:p>
            <a:pPr lvl="1"/>
            <a:r>
              <a:rPr lang="zh-CN" altLang="en-US" dirty="0"/>
              <a:t>任务实施的环境及所需材料 “出声思维”法适合的环境</a:t>
            </a:r>
            <a:r>
              <a:rPr lang="en-US" altLang="zh-CN" dirty="0"/>
              <a:t>/A4</a:t>
            </a:r>
            <a:r>
              <a:rPr lang="zh-CN" altLang="en-US" dirty="0"/>
              <a:t>纸任务单以及运行系统的</a:t>
            </a:r>
            <a:r>
              <a:rPr lang="en-US" altLang="zh-CN" dirty="0"/>
              <a:t>PC</a:t>
            </a:r>
            <a:r>
              <a:rPr lang="zh-CN" altLang="en-US" dirty="0"/>
              <a:t>、一些激励比如茶歇、纪念</a:t>
            </a:r>
            <a:r>
              <a:rPr lang="en-US" altLang="zh-CN" dirty="0"/>
              <a:t>T</a:t>
            </a:r>
            <a:r>
              <a:rPr lang="zh-CN" altLang="en-US" dirty="0"/>
              <a:t>恤，相当于活动策划</a:t>
            </a:r>
            <a:endParaRPr lang="en-US" dirty="0"/>
          </a:p>
          <a:p>
            <a:pPr lvl="1"/>
            <a:r>
              <a:rPr lang="zh-CN" altLang="en-US" dirty="0"/>
              <a:t>关于参与者的描述 参与者的年龄</a:t>
            </a:r>
            <a:r>
              <a:rPr lang="en-US" altLang="zh-CN" dirty="0"/>
              <a:t>/</a:t>
            </a:r>
            <a:r>
              <a:rPr lang="zh-CN" altLang="en-US" dirty="0"/>
              <a:t>职业，找代表性的目标用户！</a:t>
            </a:r>
            <a:endParaRPr lang="en-US" dirty="0"/>
          </a:p>
          <a:p>
            <a:pPr lvl="1"/>
            <a:r>
              <a:rPr lang="zh-CN" altLang="en-US" dirty="0"/>
              <a:t>方法学 组内测试，单组只人使用单个系统</a:t>
            </a:r>
            <a:endParaRPr lang="en-US" dirty="0"/>
          </a:p>
          <a:p>
            <a:pPr lvl="1"/>
            <a:r>
              <a:rPr lang="zh-CN" altLang="en-US" dirty="0"/>
              <a:t>测试的任务 </a:t>
            </a:r>
            <a:r>
              <a:rPr lang="en-US" altLang="zh-CN" dirty="0"/>
              <a:t>/</a:t>
            </a:r>
            <a:endParaRPr lang="en-US" dirty="0"/>
          </a:p>
          <a:p>
            <a:pPr lvl="1"/>
            <a:r>
              <a:rPr lang="zh-CN" altLang="en-US" dirty="0"/>
              <a:t>测试的措施 计时、记录错误数量以获取底线数据，过程数据（对“出声思维”法的记录、还有一些</a:t>
            </a:r>
            <a:r>
              <a:rPr lang="en-US" altLang="zh-CN" dirty="0"/>
              <a:t>CI</a:t>
            </a:r>
            <a:r>
              <a:rPr lang="zh-CN" altLang="en-US" dirty="0"/>
              <a:t>，即关键事件的记录</a:t>
            </a:r>
            <a:endParaRPr lang="en-US" dirty="0"/>
          </a:p>
          <a:p>
            <a:pPr lvl="1"/>
            <a:endParaRPr lang="en-US" dirty="0"/>
          </a:p>
          <a:p>
            <a:r>
              <a:rPr lang="zh-CN" altLang="en-US" dirty="0"/>
              <a:t>获得批准</a:t>
            </a:r>
            <a:r>
              <a:rPr lang="en-US" dirty="0"/>
              <a:t> &amp; </a:t>
            </a:r>
            <a:r>
              <a:rPr lang="zh-CN" altLang="en-US" dirty="0"/>
              <a:t>然后在最终报告上可以复用</a:t>
            </a:r>
            <a:endParaRPr lang="en-US" dirty="0"/>
          </a:p>
          <a:p>
            <a:r>
              <a:rPr dirty="0"/>
              <a:t>看起来很乏味，但是写这个可以帮助“调试”你的测试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选择任务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17332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来自可以</a:t>
            </a:r>
            <a:r>
              <a:rPr lang="en-US" dirty="0"/>
              <a:t>使用低保真设计的任务</a:t>
            </a:r>
          </a:p>
          <a:p>
            <a:pPr lvl="1"/>
            <a:r>
              <a:rPr lang="zh-CN" altLang="en-US" dirty="0"/>
              <a:t>可能需要缩短 如果</a:t>
            </a:r>
            <a:endParaRPr lang="en-US" dirty="0"/>
          </a:p>
          <a:p>
            <a:pPr lvl="2"/>
            <a:r>
              <a:rPr lang="zh-CN" altLang="en-US" dirty="0"/>
              <a:t>它们花费太长的时间</a:t>
            </a:r>
          </a:p>
          <a:p>
            <a:pPr lvl="2"/>
            <a:r>
              <a:rPr lang="zh-CN" altLang="en-US" dirty="0"/>
              <a:t>需要一些测试用户不具备的背景</a:t>
            </a:r>
            <a:endParaRPr lang="en-US" dirty="0"/>
          </a:p>
          <a:p>
            <a:pPr marL="0" indent="0">
              <a:buNone/>
            </a:pPr>
            <a:endParaRPr lang="en-US" sz="8500" dirty="0"/>
          </a:p>
          <a:p>
            <a:r>
              <a:rPr lang="en-US" dirty="0"/>
              <a:t>除非在实际部署中会发生，否则不要进行培训</a:t>
            </a:r>
          </a:p>
          <a:p>
            <a:r>
              <a:rPr lang="zh-CN" altLang="en-US" dirty="0"/>
              <a:t>避免把任务导向你设计的主观意向</a:t>
            </a:r>
            <a:endParaRPr lang="en-US" dirty="0"/>
          </a:p>
          <a:p>
            <a:r>
              <a:rPr lang="zh-CN" altLang="en-US" dirty="0"/>
              <a:t>要</a:t>
            </a:r>
            <a:r>
              <a:rPr lang="en-US" dirty="0"/>
              <a:t>不要选择太分散的任务 ?</a:t>
            </a:r>
          </a:p>
          <a:p>
            <a:pPr lvl="1"/>
            <a:r>
              <a:rPr lang="zh-CN" altLang="en-US" dirty="0"/>
              <a:t>碎片化</a:t>
            </a:r>
            <a:r>
              <a:rPr lang="en-US" dirty="0"/>
              <a:t> = </a:t>
            </a:r>
            <a:r>
              <a:rPr lang="zh-CN" altLang="en-US" dirty="0"/>
              <a:t>不要描绘一个用户能完成整个系统测试的这种完整的目标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12</a:t>
            </a:fld>
            <a:endParaRPr lang="en-US"/>
          </a:p>
        </p:txBody>
      </p:sp>
      <p:pic>
        <p:nvPicPr>
          <p:cNvPr id="8194" name="Picture 2" descr="http://us.cdn3.123rf.com/168nwm/imageegami/imageegami1112/imageegami111200235/11677301-detailna-za-ba-r-z-ruky-dra-a-ca-pra-zdna-kartia-k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52" y="1591446"/>
            <a:ext cx="3649668" cy="243311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453191" y="1944275"/>
            <a:ext cx="254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Segoe Print" panose="02000600000000000000" charset="0"/>
              </a:rPr>
              <a:t>Check if your friend has called, find out what time he will be going to the club.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要收集的两种数据类型</a:t>
            </a:r>
            <a:endParaRPr lang="zh-CN" altLang="en-US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199"/>
            <a:ext cx="7735091" cy="491084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过程数据</a:t>
            </a:r>
            <a:endParaRPr lang="en-US" dirty="0"/>
          </a:p>
          <a:p>
            <a:pPr lvl="1"/>
            <a:r>
              <a:rPr lang="zh-CN" altLang="en-US" dirty="0"/>
              <a:t>对</a:t>
            </a:r>
            <a:r>
              <a:rPr lang="en-US" dirty="0"/>
              <a:t>用户在做什么和在想什么</a:t>
            </a:r>
            <a:r>
              <a:rPr lang="zh-CN" altLang="en-US" dirty="0"/>
              <a:t>的观测结果</a:t>
            </a:r>
            <a:endParaRPr lang="en-US" dirty="0"/>
          </a:p>
          <a:p>
            <a:pPr lvl="1"/>
            <a:r>
              <a:rPr lang="en-US" b="1" i="1" dirty="0">
                <a:solidFill>
                  <a:srgbClr val="FFC000"/>
                </a:solidFill>
              </a:rPr>
              <a:t>定性的</a:t>
            </a:r>
          </a:p>
          <a:p>
            <a:pPr lvl="1"/>
            <a:endParaRPr lang="en-US" dirty="0"/>
          </a:p>
          <a:p>
            <a:r>
              <a:rPr lang="zh-CN" altLang="en-US" dirty="0"/>
              <a:t>底线数据</a:t>
            </a:r>
            <a:endParaRPr lang="en-US" dirty="0"/>
          </a:p>
          <a:p>
            <a:pPr lvl="1"/>
            <a:r>
              <a:rPr lang="en-US" dirty="0"/>
              <a:t>所发生事情的</a:t>
            </a:r>
            <a:r>
              <a:rPr lang="zh-CN" altLang="en-US" dirty="0"/>
              <a:t>概要</a:t>
            </a:r>
            <a:endParaRPr lang="en-US" dirty="0"/>
          </a:p>
          <a:p>
            <a:pPr lvl="2"/>
            <a:r>
              <a:rPr lang="en-US" dirty="0"/>
              <a:t>时间、错误、成功</a:t>
            </a:r>
          </a:p>
          <a:p>
            <a:pPr lvl="1"/>
            <a:r>
              <a:rPr lang="zh-CN" altLang="en-US" dirty="0"/>
              <a:t>也就是</a:t>
            </a:r>
            <a:r>
              <a:rPr lang="en-US" dirty="0"/>
              <a:t>, </a:t>
            </a:r>
            <a:r>
              <a:rPr lang="zh-CN" altLang="en-US" dirty="0"/>
              <a:t>因变量</a:t>
            </a:r>
            <a:endParaRPr lang="en-US" dirty="0"/>
          </a:p>
          <a:p>
            <a:pPr lvl="1"/>
            <a:r>
              <a:rPr lang="zh-CN" altLang="en-US" b="1" i="1" dirty="0">
                <a:solidFill>
                  <a:srgbClr val="FFC000"/>
                </a:solidFill>
              </a:rPr>
              <a:t>定量的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80715" y="1293395"/>
            <a:ext cx="3411285" cy="2260813"/>
            <a:chOff x="5792540" y="1333044"/>
            <a:chExt cx="3351460" cy="2221164"/>
          </a:xfrm>
        </p:grpSpPr>
        <p:pic>
          <p:nvPicPr>
            <p:cNvPr id="1151" name="Picture 127" descr="http://allazollers.com/images/portfolio-item-5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2540" y="1333044"/>
              <a:ext cx="3351460" cy="2005720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6349333" y="3338764"/>
              <a:ext cx="22236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Helvetica" pitchFamily="34" charset="0"/>
                </a:rPr>
                <a:t>http://allazollers.com/discovery-research.php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79328" y="4058883"/>
            <a:ext cx="3490356" cy="2502605"/>
            <a:chOff x="5792540" y="4054644"/>
            <a:chExt cx="3429144" cy="2458716"/>
          </a:xfrm>
        </p:grpSpPr>
        <p:pic>
          <p:nvPicPr>
            <p:cNvPr id="1153" name="Picture 129" descr="http://www.fusionfarm.com/content/uploads/2012/10/analyzing-data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2540" y="4054644"/>
              <a:ext cx="3351460" cy="2230359"/>
            </a:xfrm>
            <a:prstGeom prst="rect">
              <a:avLst/>
            </a:prstGeom>
            <a:noFill/>
          </p:spPr>
        </p:pic>
        <p:sp>
          <p:nvSpPr>
            <p:cNvPr id="48" name="TextBox 47"/>
            <p:cNvSpPr txBox="1"/>
            <p:nvPr/>
          </p:nvSpPr>
          <p:spPr>
            <a:xfrm>
              <a:off x="5792540" y="6297916"/>
              <a:ext cx="34291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Helvetica" pitchFamily="34" charset="0"/>
                </a:rPr>
                <a:t>http://www.fusionfarm.com/content/uploads/2012/10/analyzing-data.jpg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要收集哪种类型的数据</a:t>
            </a:r>
            <a:r>
              <a:rPr lang="en-US" dirty="0"/>
              <a:t>?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首先关注</a:t>
            </a:r>
            <a:r>
              <a:rPr lang="zh-CN" altLang="en-US" dirty="0">
                <a:sym typeface="+mn-ea"/>
              </a:rPr>
              <a:t>过</a:t>
            </a:r>
            <a:r>
              <a:rPr lang="en-US" dirty="0">
                <a:sym typeface="+mn-ea"/>
              </a:rPr>
              <a:t>程数据</a:t>
            </a:r>
            <a:endParaRPr lang="en-US" dirty="0"/>
          </a:p>
          <a:p>
            <a:pPr lvl="1"/>
            <a:r>
              <a:rPr lang="en-US" dirty="0"/>
              <a:t>很好地概</a:t>
            </a:r>
            <a:r>
              <a:rPr lang="zh-CN" altLang="en-US" dirty="0"/>
              <a:t>括</a:t>
            </a:r>
            <a:r>
              <a:rPr lang="en-US" dirty="0"/>
              <a:t>了问题所在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90607" y="2837910"/>
            <a:ext cx="4728112" cy="3754893"/>
            <a:chOff x="1044103" y="2837909"/>
            <a:chExt cx="4728112" cy="3754893"/>
          </a:xfrm>
        </p:grpSpPr>
        <p:pic>
          <p:nvPicPr>
            <p:cNvPr id="16" name="Picture 2" descr="http://www.redicecreations.com/ul_img/24592nazca_bird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023" y="2837909"/>
              <a:ext cx="4637192" cy="3477894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044103" y="6315803"/>
              <a:ext cx="42670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34" charset="0"/>
                  <a:cs typeface="Helvetica" pitchFamily="34" charset="0"/>
                </a:rPr>
                <a:t>http://www.redicecreations.com/ul_img/24592nazca_bird.jpg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要收集哪种类型的数据?</a:t>
            </a:r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首先关注</a:t>
            </a:r>
            <a:r>
              <a:rPr lang="zh-CN" altLang="en-US" dirty="0">
                <a:sym typeface="+mn-ea"/>
              </a:rPr>
              <a:t>过</a:t>
            </a:r>
            <a:r>
              <a:rPr lang="en-US" dirty="0">
                <a:sym typeface="+mn-ea"/>
              </a:rPr>
              <a:t>程数据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很好地概</a:t>
            </a:r>
            <a:r>
              <a:rPr lang="zh-CN" altLang="en-US" dirty="0">
                <a:sym typeface="+mn-ea"/>
              </a:rPr>
              <a:t>括</a:t>
            </a:r>
            <a:r>
              <a:rPr lang="en-US" dirty="0">
                <a:sym typeface="+mn-ea"/>
              </a:rPr>
              <a:t>了问题所在</a:t>
            </a:r>
            <a:endParaRPr lang="en-US" dirty="0"/>
          </a:p>
          <a:p>
            <a:r>
              <a:rPr lang="zh-CN" altLang="en-US" dirty="0">
                <a:sym typeface="+mn-ea"/>
              </a:rPr>
              <a:t>底线不会告诉你</a:t>
            </a:r>
            <a:r>
              <a:rPr lang="en-US" dirty="0"/>
              <a:t> </a:t>
            </a:r>
            <a:r>
              <a:rPr lang="en-US" sz="2000" dirty="0"/>
              <a:t>?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ym typeface="+mn-ea"/>
              </a:rPr>
              <a:t>在哪里修复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只是说： </a:t>
            </a:r>
            <a:r>
              <a:rPr lang="ja-JP" altLang="en-US" dirty="0">
                <a:sym typeface="+mn-ea"/>
              </a:rPr>
              <a:t>"</a:t>
            </a:r>
            <a:r>
              <a:rPr lang="en-US" dirty="0">
                <a:sym typeface="+mn-ea"/>
              </a:rPr>
              <a:t>太慢了</a:t>
            </a:r>
            <a:r>
              <a:rPr lang="ja-JP" altLang="en-US" dirty="0">
                <a:sym typeface="+mn-ea"/>
              </a:rPr>
              <a:t>"</a:t>
            </a:r>
            <a:r>
              <a:rPr lang="en-US" dirty="0">
                <a:sym typeface="+mn-ea"/>
              </a:rPr>
              <a:t>, </a:t>
            </a:r>
            <a:r>
              <a:rPr lang="ja-JP" altLang="en-US" dirty="0">
                <a:sym typeface="+mn-ea"/>
              </a:rPr>
              <a:t>"</a:t>
            </a:r>
            <a:r>
              <a:rPr lang="en-US" dirty="0">
                <a:sym typeface="+mn-ea"/>
              </a:rPr>
              <a:t>错误太多</a:t>
            </a:r>
            <a:r>
              <a:rPr lang="ja-JP" altLang="en-US" dirty="0">
                <a:sym typeface="+mn-ea"/>
              </a:rPr>
              <a:t>"</a:t>
            </a:r>
            <a:r>
              <a:rPr lang="en-US" dirty="0">
                <a:sym typeface="+mn-ea"/>
              </a:rPr>
              <a:t>等</a:t>
            </a:r>
            <a:r>
              <a:rPr lang="en-US" dirty="0"/>
              <a:t>.</a:t>
            </a:r>
          </a:p>
          <a:p>
            <a:r>
              <a:rPr lang="en-US" dirty="0">
                <a:sym typeface="+mn-ea"/>
              </a:rPr>
              <a:t>难以获得可靠的底线结果</a:t>
            </a:r>
            <a:endParaRPr lang="en-US" dirty="0"/>
          </a:p>
          <a:p>
            <a:pPr lvl="1"/>
            <a:r>
              <a:rPr lang="zh-CN" altLang="en-US" dirty="0">
                <a:sym typeface="+mn-ea"/>
              </a:rPr>
              <a:t>需要很多的用户参与才能获得统计上的意义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30408" y="4759874"/>
            <a:ext cx="5455735" cy="1762626"/>
            <a:chOff x="3688265" y="5095374"/>
            <a:chExt cx="5455735" cy="1762626"/>
          </a:xfrm>
        </p:grpSpPr>
        <p:pic>
          <p:nvPicPr>
            <p:cNvPr id="2139" name="Picture 91" descr="Hitleap.com : Get traffic and views on your sit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202" y="5095374"/>
              <a:ext cx="2680798" cy="1762626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3688265" y="6363506"/>
              <a:ext cx="282481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Helvetica" pitchFamily="34" charset="0"/>
                </a:rPr>
                <a:t>http://netbreak-ph.blogspot.com/2012/09/Hitleap-get-traffic-views-on-site.html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“出声思维”</a:t>
            </a:r>
            <a:r>
              <a:rPr lang="zh-CN" dirty="0"/>
              <a:t>法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出声思维（think aloud）法是最早出现的言语报告法，即让被试利用外部言语进行思考，使自己的思维过程外显化并得以在一定程度上被直接观察。</a:t>
            </a:r>
          </a:p>
          <a:p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出声思维法由心理学家邓克尔1945年提出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“出声思维”</a:t>
            </a:r>
            <a:r>
              <a:rPr lang="zh-CN" dirty="0"/>
              <a:t>法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需要知道用户在想什么，而不仅仅是他们在做什么</a:t>
            </a:r>
          </a:p>
          <a:p>
            <a:endParaRPr lang="en-US" dirty="0"/>
          </a:p>
          <a:p>
            <a:pPr lvl="1"/>
            <a:r>
              <a:rPr lang="en-US" sz="3600" dirty="0">
                <a:sym typeface="+mn-ea"/>
              </a:rPr>
              <a:t>要求用户在执行任务时</a:t>
            </a:r>
            <a:r>
              <a:rPr lang="zh-CN" altLang="en-US" sz="3600" dirty="0">
                <a:sym typeface="+mn-ea"/>
              </a:rPr>
              <a:t>与我们交流</a:t>
            </a:r>
            <a:endParaRPr lang="en-US" sz="3600" dirty="0">
              <a:sym typeface="+mn-ea"/>
            </a:endParaRPr>
          </a:p>
          <a:p>
            <a:pPr lvl="1"/>
            <a:r>
              <a:rPr lang="en-US" dirty="0">
                <a:sym typeface="+mn-ea"/>
              </a:rPr>
              <a:t>告诉我们 </a:t>
            </a:r>
            <a:r>
              <a:rPr lang="en-US" i="1" dirty="0">
                <a:solidFill>
                  <a:srgbClr val="FFC000"/>
                </a:solidFill>
                <a:sym typeface="+mn-ea"/>
              </a:rPr>
              <a:t>他们在想什么</a:t>
            </a:r>
            <a:endParaRPr lang="en-US" i="1" dirty="0">
              <a:solidFill>
                <a:srgbClr val="FFC000"/>
              </a:solidFill>
            </a:endParaRPr>
          </a:p>
          <a:p>
            <a:pPr lvl="1"/>
            <a:r>
              <a:rPr lang="en-US" dirty="0">
                <a:sym typeface="+mn-ea"/>
              </a:rPr>
              <a:t>告诉我们 </a:t>
            </a:r>
            <a:r>
              <a:rPr lang="en-US" i="1" dirty="0">
                <a:solidFill>
                  <a:srgbClr val="FFC000"/>
                </a:solidFill>
                <a:sym typeface="+mn-ea"/>
              </a:rPr>
              <a:t>他们试图做什么</a:t>
            </a:r>
            <a:endParaRPr lang="en-US" i="1" dirty="0">
              <a:solidFill>
                <a:srgbClr val="FFC000"/>
              </a:solidFill>
            </a:endParaRPr>
          </a:p>
          <a:p>
            <a:pPr lvl="1"/>
            <a:r>
              <a:rPr lang="en-US" dirty="0">
                <a:sym typeface="+mn-ea"/>
              </a:rPr>
              <a:t>告诉我们 </a:t>
            </a:r>
            <a:r>
              <a:rPr lang="en-US" i="1" dirty="0">
                <a:solidFill>
                  <a:srgbClr val="FFC000"/>
                </a:solidFill>
                <a:sym typeface="+mn-ea"/>
              </a:rPr>
              <a:t>工作时出现的问题</a:t>
            </a:r>
            <a:endParaRPr lang="en-US" i="1" dirty="0">
              <a:solidFill>
                <a:srgbClr val="FFC000"/>
              </a:solidFill>
            </a:endParaRPr>
          </a:p>
          <a:p>
            <a:pPr lvl="1"/>
            <a:r>
              <a:rPr lang="zh-CN" altLang="en-US" dirty="0"/>
              <a:t>告诉我们</a:t>
            </a:r>
            <a:r>
              <a:rPr lang="en-US" dirty="0"/>
              <a:t> </a:t>
            </a:r>
            <a:r>
              <a:rPr lang="en-US" i="1" dirty="0">
                <a:solidFill>
                  <a:srgbClr val="FFC000"/>
                </a:solidFill>
                <a:sym typeface="+mn-ea"/>
              </a:rPr>
              <a:t>他们读的东西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702347" y="4028872"/>
            <a:ext cx="2483796" cy="2483796"/>
            <a:chOff x="6555846" y="4269846"/>
            <a:chExt cx="2588154" cy="2588154"/>
          </a:xfrm>
        </p:grpSpPr>
        <p:pic>
          <p:nvPicPr>
            <p:cNvPr id="9218" name="Picture 2" descr="Online chatování koncept, 3d mu&amp;zcaron; pomocí p&amp;rcaron;enosného po&amp;ccaron;íta&amp;ccaron;e s bublinu na bílém pozadí Reklamní fotografie - 1243251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846" y="4269846"/>
              <a:ext cx="2588154" cy="2588154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7967527" y="4672316"/>
              <a:ext cx="1033910" cy="52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Segoe Print" panose="02000600000000000000" charset="0"/>
                </a:rPr>
                <a:t>I’ll click on the checkout button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jennycham.co.uk/wp-content/uploads/2011/08/20091122125022548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894" y="2818407"/>
            <a:ext cx="3431249" cy="3520228"/>
          </a:xfrm>
          <a:prstGeom prst="rect">
            <a:avLst/>
          </a:prstGeom>
          <a:noFill/>
        </p:spPr>
      </p:pic>
      <p:sp>
        <p:nvSpPr>
          <p:cNvPr id="266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“出声思维”</a:t>
            </a:r>
            <a:r>
              <a:rPr lang="zh-CN" dirty="0">
                <a:sym typeface="+mn-ea"/>
              </a:rPr>
              <a:t>法</a:t>
            </a:r>
            <a:r>
              <a:rPr lang="en-US" dirty="0"/>
              <a:t> (</a:t>
            </a:r>
            <a:r>
              <a:rPr lang="zh-CN" altLang="en-US" dirty="0"/>
              <a:t>续</a:t>
            </a:r>
            <a:r>
              <a:rPr lang="en-US" dirty="0"/>
              <a:t>)</a:t>
            </a:r>
          </a:p>
        </p:txBody>
      </p:sp>
      <p:sp>
        <p:nvSpPr>
          <p:cNvPr id="26631" name="Rectangle 4"/>
          <p:cNvSpPr>
            <a:spLocks noGrp="1" noChangeArrowheads="1"/>
          </p:cNvSpPr>
          <p:nvPr>
            <p:ph idx="1"/>
          </p:nvPr>
        </p:nvSpPr>
        <p:spPr>
          <a:xfrm>
            <a:off x="639234" y="1600199"/>
            <a:ext cx="9873124" cy="4961439"/>
          </a:xfrm>
        </p:spPr>
        <p:txBody>
          <a:bodyPr>
            <a:normAutofit fontScale="80000" lnSpcReduction="20000"/>
          </a:bodyPr>
          <a:lstStyle/>
          <a:p>
            <a:r>
              <a:rPr lang="en-US" dirty="0"/>
              <a:t>提示用户</a:t>
            </a:r>
            <a:r>
              <a:rPr lang="zh-CN" altLang="en-US" dirty="0"/>
              <a:t>保持</a:t>
            </a:r>
            <a:r>
              <a:rPr lang="en-US" dirty="0"/>
              <a:t>对话</a:t>
            </a:r>
          </a:p>
          <a:p>
            <a:pPr lvl="1"/>
            <a:r>
              <a:rPr lang="ja-JP" altLang="en-US" dirty="0">
                <a:sym typeface="+mn-ea"/>
              </a:rPr>
              <a:t>"</a:t>
            </a:r>
            <a:r>
              <a:rPr lang="en-US" dirty="0">
                <a:sym typeface="+mn-ea"/>
              </a:rPr>
              <a:t>告诉我你在想什么</a:t>
            </a:r>
            <a:r>
              <a:rPr lang="ja-JP" altLang="en-US" dirty="0">
                <a:sym typeface="+mn-ea"/>
              </a:rPr>
              <a:t>"</a:t>
            </a:r>
            <a:br>
              <a:rPr lang="en-US" altLang="ja-JP" dirty="0"/>
            </a:br>
            <a:endParaRPr lang="en-US" dirty="0"/>
          </a:p>
          <a:p>
            <a:r>
              <a:rPr lang="en-US" dirty="0">
                <a:sym typeface="+mn-ea"/>
              </a:rPr>
              <a:t>只帮助你预先决定</a:t>
            </a:r>
            <a:r>
              <a:rPr lang="zh-CN" altLang="en-US" dirty="0">
                <a:sym typeface="+mn-ea"/>
              </a:rPr>
              <a:t>好的在测试中要帮助用户</a:t>
            </a:r>
          </a:p>
          <a:p>
            <a:pPr marL="0" indent="0">
              <a:buNone/>
            </a:pPr>
            <a:r>
              <a:rPr lang="en-US" dirty="0">
                <a:sym typeface="+mn-ea"/>
              </a:rPr>
              <a:t>    的事情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跟踪</a:t>
            </a:r>
            <a:r>
              <a:rPr lang="zh-CN" altLang="en-US" dirty="0">
                <a:sym typeface="+mn-ea"/>
              </a:rPr>
              <a:t>记录</a:t>
            </a:r>
            <a:r>
              <a:rPr lang="en-US" dirty="0">
                <a:sym typeface="+mn-ea"/>
              </a:rPr>
              <a:t>你</a:t>
            </a:r>
            <a:r>
              <a:rPr lang="zh-CN" altLang="en-US" dirty="0">
                <a:sym typeface="+mn-ea"/>
              </a:rPr>
              <a:t>给予</a:t>
            </a:r>
            <a:r>
              <a:rPr lang="en-US" dirty="0">
                <a:sym typeface="+mn-ea"/>
              </a:rPr>
              <a:t>帮助的</a:t>
            </a:r>
            <a:r>
              <a:rPr lang="zh-CN" altLang="en-US" dirty="0">
                <a:sym typeface="+mn-ea"/>
              </a:rPr>
              <a:t>事情</a:t>
            </a:r>
            <a:br>
              <a:rPr lang="en-US" dirty="0"/>
            </a:br>
            <a:endParaRPr lang="en-US" dirty="0"/>
          </a:p>
          <a:p>
            <a:r>
              <a:rPr lang="zh-CN" altLang="en-US" i="1" dirty="0">
                <a:solidFill>
                  <a:srgbClr val="FFC000"/>
                </a:solidFill>
              </a:rPr>
              <a:t>录音</a:t>
            </a:r>
            <a:r>
              <a:rPr lang="en-US" dirty="0"/>
              <a:t> &amp; </a:t>
            </a:r>
            <a:r>
              <a:rPr lang="zh-CN" altLang="en-US" dirty="0"/>
              <a:t>做好笔记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确保你能知道他们</a:t>
            </a:r>
            <a:r>
              <a:rPr lang="zh-CN" altLang="en-US" dirty="0">
                <a:sym typeface="+mn-ea"/>
              </a:rPr>
              <a:t>当时</a:t>
            </a:r>
            <a:r>
              <a:rPr lang="en-US" dirty="0">
                <a:sym typeface="+mn-ea"/>
              </a:rPr>
              <a:t>在做什么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ym typeface="+mn-ea"/>
              </a:rPr>
              <a:t>使用数字手表/时钟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录制音频和视频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甚至事件日志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dt+UX</a:t>
            </a:r>
            <a:r>
              <a:rPr lang="en-US" dirty="0"/>
              <a:t>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68667" y="6346967"/>
            <a:ext cx="3302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" pitchFamily="34" charset="0"/>
              </a:rPr>
              <a:t>http://jennycham.co.uk/wp-content/uploads/2011/08/200911221250225481.jpg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“出声思维”</a:t>
            </a:r>
            <a:r>
              <a:rPr lang="en-US" dirty="0">
                <a:sym typeface="+mn-ea"/>
              </a:rPr>
              <a:t>会给出正确的答案吗？</a:t>
            </a:r>
            <a:endParaRPr lang="en-US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374843"/>
            <a:ext cx="11195715" cy="4949757"/>
          </a:xfrm>
        </p:spPr>
        <p:txBody>
          <a:bodyPr/>
          <a:lstStyle/>
          <a:p>
            <a:r>
              <a:rPr lang="en-US" dirty="0">
                <a:sym typeface="+mn-ea"/>
              </a:rPr>
              <a:t>并不总是</a:t>
            </a:r>
            <a:br>
              <a:rPr lang="en-US" dirty="0"/>
            </a:br>
            <a:endParaRPr lang="en-US" dirty="0"/>
          </a:p>
          <a:p>
            <a:r>
              <a:rPr lang="en-US" dirty="0">
                <a:sym typeface="+mn-ea"/>
              </a:rPr>
              <a:t>如果你问，人们总是会给出答案，即使它与事实无关</a:t>
            </a:r>
            <a:endParaRPr lang="en-US" dirty="0"/>
          </a:p>
          <a:p>
            <a:pPr lvl="1"/>
            <a:r>
              <a:rPr lang="en-US" dirty="0"/>
              <a:t>连裤袜的例子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尽量避免具体的问题</a:t>
            </a:r>
            <a:br>
              <a:rPr lang="en-US" dirty="0"/>
            </a:br>
            <a:r>
              <a:rPr lang="en-US" dirty="0"/>
              <a:t>(尤其是那些有二元答案的)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19</a:t>
            </a:fld>
            <a:endParaRPr lang="en-US"/>
          </a:p>
        </p:txBody>
      </p:sp>
      <p:pic>
        <p:nvPicPr>
          <p:cNvPr id="11266" name="Picture 2" descr="http://totalimageconsultants.com/wp-content/uploads/2012/06/iStock_000014292091XSmall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2"/>
          <a:stretch>
            <a:fillRect/>
          </a:stretch>
        </p:blipFill>
        <p:spPr bwMode="auto">
          <a:xfrm>
            <a:off x="9868911" y="3429000"/>
            <a:ext cx="2323717" cy="3084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名人堂还是耻辱</a:t>
            </a:r>
            <a:r>
              <a:rPr lang="en-US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厨房故事</a:t>
            </a:r>
            <a:r>
              <a:rPr lang="en-US" altLang="zh-CN" dirty="0"/>
              <a:t>app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2019/11/05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Design, Prototyping &amp; Evaluation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CC2F-3848-4AD5-9140-DCA5A9E08CD9}" type="slidenum">
              <a:rPr lang="en-US"/>
              <a:t>2</a:t>
            </a:fld>
            <a:endParaRPr lang="en-US" dirty="0"/>
          </a:p>
        </p:txBody>
      </p:sp>
      <p:pic>
        <p:nvPicPr>
          <p:cNvPr id="13" name="Picture 12" descr="hallof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16" y="243804"/>
            <a:ext cx="813836" cy="829952"/>
          </a:xfrm>
          <a:prstGeom prst="rect">
            <a:avLst/>
          </a:prstGeom>
        </p:spPr>
      </p:pic>
      <p:pic>
        <p:nvPicPr>
          <p:cNvPr id="6148" name="Picture 4" descr="Image result for kitchen stories ios screenshot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4" y="1359994"/>
            <a:ext cx="282776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lated imag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37" y="1359994"/>
            <a:ext cx="283358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276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43600" y="6553200"/>
            <a:ext cx="4724400" cy="457200"/>
          </a:xfr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pPr eaLnBrk="1" hangingPunct="1"/>
            <a:r>
              <a:rPr lang="en-US" sz="1100">
                <a:solidFill>
                  <a:srgbClr val="D4E8F4"/>
                </a:solidFill>
                <a:latin typeface="Georgia" panose="02040502050405020303" charset="0"/>
              </a:rPr>
              <a:t>dt+UX: Design Thinking for User Experience  Design, Prototyping &amp; Evaluation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pPr eaLnBrk="1" hangingPunct="1"/>
            <a:fld id="{0864E59C-6FFE-794B-9DF5-0727151AF552}" type="slidenum">
              <a:rPr lang="en-US" sz="1100">
                <a:solidFill>
                  <a:srgbClr val="D4E8F4"/>
                </a:solidFill>
                <a:latin typeface="Georgia" panose="02040502050405020303" charset="0"/>
              </a:rPr>
              <a:t>20</a:t>
            </a:fld>
            <a:endParaRPr lang="en-US" sz="1100">
              <a:solidFill>
                <a:srgbClr val="D4E8F4"/>
              </a:solidFill>
              <a:latin typeface="Georgia" panose="02040502050405020303" charset="0"/>
            </a:endParaRPr>
          </a:p>
        </p:txBody>
      </p:sp>
      <p:pic>
        <p:nvPicPr>
          <p:cNvPr id="2" name="Confusion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使用测试结果</a:t>
            </a:r>
            <a:endParaRPr lang="en-US" dirty="0"/>
          </a:p>
        </p:txBody>
      </p:sp>
      <p:sp>
        <p:nvSpPr>
          <p:cNvPr id="473107" name="Rectangle 19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3030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+mn-ea"/>
              </a:rPr>
              <a:t>汇总数据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列出所有关键事件 </a:t>
            </a:r>
            <a:r>
              <a:rPr lang="zh-CN" altLang="en-US" dirty="0">
                <a:sym typeface="+mn-ea"/>
              </a:rPr>
              <a:t>即</a:t>
            </a:r>
            <a:r>
              <a:rPr lang="en-US" dirty="0"/>
              <a:t>critical incidents (CI)</a:t>
            </a:r>
          </a:p>
          <a:p>
            <a:pPr lvl="2"/>
            <a:r>
              <a:rPr lang="zh-CN" altLang="en-US" dirty="0"/>
              <a:t>正面的</a:t>
            </a:r>
            <a:r>
              <a:rPr lang="en-US" dirty="0"/>
              <a:t> &amp; </a:t>
            </a:r>
            <a:r>
              <a:rPr lang="zh-CN" altLang="en-US" dirty="0"/>
              <a:t>负面的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包括对原始数据的引用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试图判断每</a:t>
            </a:r>
            <a:r>
              <a:rPr lang="zh-CN" altLang="en-US" dirty="0">
                <a:sym typeface="+mn-ea"/>
              </a:rPr>
              <a:t>一</a:t>
            </a:r>
            <a:r>
              <a:rPr lang="en-US" dirty="0">
                <a:sym typeface="+mn-ea"/>
              </a:rPr>
              <a:t>个困难</a:t>
            </a:r>
            <a:r>
              <a:rPr lang="zh-CN" altLang="en-US" dirty="0">
                <a:sym typeface="+mn-ea"/>
              </a:rPr>
              <a:t>为什么</a:t>
            </a:r>
            <a:r>
              <a:rPr lang="en-US" dirty="0">
                <a:sym typeface="+mn-ea"/>
              </a:rPr>
              <a:t>发生</a:t>
            </a:r>
            <a:endParaRPr lang="en-US" dirty="0"/>
          </a:p>
          <a:p>
            <a:pPr lvl="1"/>
            <a:endParaRPr lang="en-US" sz="1700" dirty="0"/>
          </a:p>
          <a:p>
            <a:r>
              <a:rPr lang="en-US" dirty="0">
                <a:sym typeface="+mn-ea"/>
              </a:rPr>
              <a:t>数据告诉</a:t>
            </a:r>
            <a:r>
              <a:rPr lang="zh-CN" altLang="en-US" dirty="0">
                <a:sym typeface="+mn-ea"/>
              </a:rPr>
              <a:t>了</a:t>
            </a:r>
            <a:r>
              <a:rPr lang="en-US" dirty="0">
                <a:sym typeface="+mn-ea"/>
              </a:rPr>
              <a:t>你什么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+mn-ea"/>
              </a:rPr>
              <a:t>UI 的工作方式是</a:t>
            </a:r>
            <a:r>
              <a:rPr lang="zh-CN" altLang="en-US" dirty="0">
                <a:sym typeface="+mn-ea"/>
              </a:rPr>
              <a:t>否是你</a:t>
            </a:r>
            <a:r>
              <a:rPr lang="en-US" dirty="0">
                <a:sym typeface="+mn-ea"/>
              </a:rPr>
              <a:t>所想的？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sym typeface="+mn-ea"/>
              </a:rPr>
              <a:t>用户</a:t>
            </a:r>
            <a:r>
              <a:rPr lang="zh-CN" altLang="en-US" dirty="0">
                <a:sym typeface="+mn-ea"/>
              </a:rPr>
              <a:t>是否</a:t>
            </a:r>
            <a:r>
              <a:rPr lang="en-US" dirty="0">
                <a:sym typeface="+mn-ea"/>
              </a:rPr>
              <a:t>采取</a:t>
            </a:r>
            <a:r>
              <a:rPr lang="zh-CN" altLang="en-US" dirty="0">
                <a:sym typeface="+mn-ea"/>
              </a:rPr>
              <a:t>了</a:t>
            </a:r>
            <a:r>
              <a:rPr lang="en-US" dirty="0">
                <a:sym typeface="+mn-ea"/>
              </a:rPr>
              <a:t>你期望的</a:t>
            </a:r>
            <a:r>
              <a:rPr lang="zh-CN" altLang="en-US" dirty="0">
                <a:sym typeface="+mn-ea"/>
              </a:rPr>
              <a:t>方式</a:t>
            </a:r>
            <a:r>
              <a:rPr lang="en-US" dirty="0"/>
              <a:t>?</a:t>
            </a:r>
          </a:p>
          <a:p>
            <a:pPr lvl="1"/>
            <a:r>
              <a:rPr lang="zh-CN" altLang="en-US" dirty="0"/>
              <a:t>遗漏了什么</a:t>
            </a:r>
            <a:r>
              <a:rPr lang="en-US" dirty="0"/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783684" y="1836862"/>
            <a:ext cx="3629842" cy="2508326"/>
            <a:chOff x="7228006" y="3513222"/>
            <a:chExt cx="2040943" cy="1410351"/>
          </a:xfrm>
        </p:grpSpPr>
        <p:pic>
          <p:nvPicPr>
            <p:cNvPr id="12290" name="Picture 2" descr="People looking at data graphs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573" y="3513222"/>
              <a:ext cx="1860427" cy="1235324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7228006" y="4754296"/>
              <a:ext cx="204094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latin typeface="Helvetica" pitchFamily="34" charset="0"/>
                </a:rPr>
                <a:t>http://www.hhs.gov/ocr/privacy/hipaa/enforcement/data/index.html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10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使用测试结果</a:t>
            </a:r>
            <a:r>
              <a:rPr lang="en-US" dirty="0"/>
              <a:t> (</a:t>
            </a:r>
            <a:r>
              <a:rPr lang="zh-CN" altLang="en-US" dirty="0"/>
              <a:t>续</a:t>
            </a:r>
            <a:r>
              <a:rPr lang="en-US" dirty="0"/>
              <a:t>)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9548869" cy="4724400"/>
          </a:xfrm>
        </p:spPr>
        <p:txBody>
          <a:bodyPr/>
          <a:lstStyle/>
          <a:p>
            <a:r>
              <a:rPr lang="zh-CN" altLang="en-US" dirty="0"/>
              <a:t>更新任务</a:t>
            </a:r>
            <a:r>
              <a:rPr lang="en-US" dirty="0"/>
              <a:t> &amp; </a:t>
            </a:r>
            <a:r>
              <a:rPr lang="zh-CN" altLang="en-US" dirty="0"/>
              <a:t>重新思考设计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严重事故率 &amp; 修复关键事件的便利性</a:t>
            </a:r>
          </a:p>
          <a:p>
            <a:pPr lvl="1"/>
            <a:r>
              <a:rPr lang="en-US" dirty="0"/>
              <a:t>修复严重的问题 &amp; </a:t>
            </a:r>
            <a:br>
              <a:rPr lang="en-US" dirty="0"/>
            </a:br>
            <a:r>
              <a:rPr lang="zh-CN" altLang="en-US" dirty="0"/>
              <a:t>更简单地</a:t>
            </a:r>
            <a:r>
              <a:rPr lang="en-US" dirty="0"/>
              <a:t>进行修复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989963" y="2166829"/>
            <a:ext cx="4196180" cy="4411625"/>
            <a:chOff x="4947820" y="1482475"/>
            <a:chExt cx="4196180" cy="4411625"/>
          </a:xfrm>
        </p:grpSpPr>
        <p:pic>
          <p:nvPicPr>
            <p:cNvPr id="13316" name="Picture 4" descr="http://www.thetomorrowplan.com/centraliowa/wp-content/uploads/2012/04/20120404_photo_whiteboard_brainstorming-1024x1024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7820" y="1482475"/>
              <a:ext cx="4196180" cy="4196181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5098101" y="5678656"/>
              <a:ext cx="38956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Helvetica" pitchFamily="34" charset="0"/>
                </a:rPr>
                <a:t>http://www.thetomorrowplan.com/exchange/policies-prairie-chickens-and-parking/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6" name="Picture 94" descr="Curled yellow measuring tape on black background. Reklamní fotografie - 71739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40" y="0"/>
            <a:ext cx="3321003" cy="2216768"/>
          </a:xfrm>
          <a:prstGeom prst="rect">
            <a:avLst/>
          </a:prstGeom>
          <a:noFill/>
        </p:spPr>
      </p:pic>
      <p:sp>
        <p:nvSpPr>
          <p:cNvPr id="30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衡量底线可用性</a:t>
            </a:r>
            <a:endParaRPr lang="en-US" dirty="0"/>
          </a:p>
        </p:txBody>
      </p:sp>
      <p:sp>
        <p:nvSpPr>
          <p:cNvPr id="475140" name="Rectangle 4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432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数字有用的情况</a:t>
            </a:r>
          </a:p>
          <a:p>
            <a:pPr lvl="1"/>
            <a:r>
              <a:rPr lang="en-US" dirty="0"/>
              <a:t>任务完成的时间要求</a:t>
            </a:r>
          </a:p>
          <a:p>
            <a:pPr lvl="1"/>
            <a:r>
              <a:rPr lang="en-US" dirty="0"/>
              <a:t>任务完成百分比</a:t>
            </a:r>
          </a:p>
          <a:p>
            <a:pPr lvl="1"/>
            <a:r>
              <a:rPr lang="en-US" dirty="0"/>
              <a:t>比较两种设计的</a:t>
            </a:r>
            <a:r>
              <a:rPr lang="zh-CN" altLang="en-US" dirty="0"/>
              <a:t>测试</a:t>
            </a:r>
            <a:r>
              <a:rPr lang="en-US" dirty="0"/>
              <a:t>速度或错误的数量</a:t>
            </a:r>
          </a:p>
          <a:p>
            <a:pPr lvl="1"/>
            <a:endParaRPr lang="en-US" sz="1600" dirty="0"/>
          </a:p>
          <a:p>
            <a:r>
              <a:rPr lang="zh-CN" altLang="en-US" dirty="0"/>
              <a:t>如何更便利地</a:t>
            </a:r>
            <a:r>
              <a:rPr lang="en-US" dirty="0"/>
              <a:t>测量/</a:t>
            </a:r>
            <a:r>
              <a:rPr lang="zh-CN" altLang="en-US" dirty="0"/>
              <a:t>衡量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时间很容易记录</a:t>
            </a:r>
            <a:endParaRPr lang="en-US" dirty="0"/>
          </a:p>
          <a:p>
            <a:pPr lvl="1"/>
            <a:r>
              <a:rPr lang="zh-CN" altLang="en-US" dirty="0"/>
              <a:t>定义</a:t>
            </a:r>
            <a:r>
              <a:rPr lang="en-US" dirty="0"/>
              <a:t>错误或成功完成更困难</a:t>
            </a:r>
          </a:p>
          <a:p>
            <a:pPr lvl="2"/>
            <a:r>
              <a:rPr lang="en-US" dirty="0">
                <a:sym typeface="+mn-ea"/>
              </a:rPr>
              <a:t>提前定义这些含义</a:t>
            </a:r>
            <a:endParaRPr lang="en-US" dirty="0"/>
          </a:p>
          <a:p>
            <a:pPr lvl="2"/>
            <a:endParaRPr lang="en-US" sz="1600" dirty="0"/>
          </a:p>
          <a:p>
            <a:r>
              <a:rPr lang="en-US" dirty="0">
                <a:sym typeface="+mn-ea"/>
              </a:rPr>
              <a:t>不要</a:t>
            </a:r>
            <a:r>
              <a:rPr lang="zh-CN" altLang="en-US" dirty="0">
                <a:sym typeface="+mn-ea"/>
              </a:rPr>
              <a:t>与</a:t>
            </a:r>
            <a:r>
              <a:rPr dirty="0">
                <a:sym typeface="+mn-ea"/>
              </a:rPr>
              <a:t>“出声思维”</a:t>
            </a:r>
            <a:r>
              <a:rPr lang="zh-CN" dirty="0">
                <a:sym typeface="+mn-ea"/>
              </a:rPr>
              <a:t>法</a:t>
            </a:r>
            <a:r>
              <a:rPr lang="zh-CN" altLang="en-US" dirty="0">
                <a:sym typeface="+mn-ea"/>
              </a:rPr>
              <a:t>结合</a:t>
            </a:r>
            <a:r>
              <a:rPr lang="en-US" dirty="0"/>
              <a:t>.</a:t>
            </a:r>
            <a:r>
              <a:rPr lang="zh-CN" altLang="en-US" dirty="0"/>
              <a:t>为什么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+mn-ea"/>
              </a:rPr>
              <a:t>说话会影响速度和准确性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4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分析数字</a:t>
            </a:r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167321"/>
            <a:ext cx="11195715" cy="544100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示例</a:t>
            </a:r>
            <a:r>
              <a:rPr lang="en-US" dirty="0"/>
              <a:t>: 争取任务时间 ≤ 30 min. </a:t>
            </a:r>
          </a:p>
          <a:p>
            <a:pPr lvl="1"/>
            <a:r>
              <a:rPr lang="en-US" dirty="0">
                <a:sym typeface="+mn-ea"/>
              </a:rPr>
              <a:t>测试给出</a:t>
            </a:r>
            <a:r>
              <a:rPr lang="zh-CN" altLang="en-US" dirty="0">
                <a:sym typeface="+mn-ea"/>
              </a:rPr>
              <a:t>的几个时间</a:t>
            </a:r>
            <a:r>
              <a:rPr lang="en-US" dirty="0"/>
              <a:t>: 40, 5, 20, 90, 10, 15</a:t>
            </a:r>
          </a:p>
          <a:p>
            <a:pPr lvl="1"/>
            <a:r>
              <a:rPr lang="en-US" dirty="0"/>
              <a:t>平均值 (</a:t>
            </a:r>
            <a:r>
              <a:rPr lang="zh-CN" altLang="en-US" dirty="0"/>
              <a:t>平均</a:t>
            </a:r>
            <a:r>
              <a:rPr lang="en-US" dirty="0"/>
              <a:t>) = 30</a:t>
            </a:r>
          </a:p>
          <a:p>
            <a:pPr lvl="1"/>
            <a:r>
              <a:rPr lang="en-US" dirty="0">
                <a:sym typeface="+mn-ea"/>
              </a:rPr>
              <a:t>中位数</a:t>
            </a:r>
            <a:r>
              <a:rPr lang="en-US" dirty="0"/>
              <a:t> (</a:t>
            </a:r>
            <a:r>
              <a:rPr lang="zh-CN" altLang="en-US" dirty="0"/>
              <a:t>中间数</a:t>
            </a:r>
            <a:r>
              <a:rPr lang="en-US" dirty="0"/>
              <a:t>) = 17.5</a:t>
            </a:r>
          </a:p>
          <a:p>
            <a:pPr lvl="1"/>
            <a:r>
              <a:rPr lang="en-US" dirty="0">
                <a:sym typeface="+mn-ea"/>
              </a:rPr>
              <a:t>看起来不错</a:t>
            </a:r>
            <a:r>
              <a:rPr lang="en-US" dirty="0"/>
              <a:t>!</a:t>
            </a:r>
          </a:p>
          <a:p>
            <a:pPr lvl="1"/>
            <a:endParaRPr lang="en-US" sz="1600" dirty="0"/>
          </a:p>
          <a:p>
            <a:r>
              <a:rPr lang="en-US" dirty="0">
                <a:sym typeface="+mn-ea"/>
              </a:rPr>
              <a:t>我们</a:t>
            </a:r>
            <a:r>
              <a:rPr lang="zh-CN" altLang="en-US" dirty="0">
                <a:sym typeface="+mn-ea"/>
              </a:rPr>
              <a:t>是否</a:t>
            </a:r>
            <a:r>
              <a:rPr lang="en-US" dirty="0">
                <a:sym typeface="+mn-ea"/>
              </a:rPr>
              <a:t>实现了我们的目标吗</a:t>
            </a:r>
            <a:r>
              <a:rPr lang="en-US" dirty="0"/>
              <a:t>?</a:t>
            </a:r>
          </a:p>
          <a:p>
            <a:r>
              <a:rPr lang="en-US" dirty="0">
                <a:sym typeface="+mn-ea"/>
              </a:rPr>
              <a:t>答案错误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！</a:t>
            </a:r>
            <a:r>
              <a:rPr lang="en-US" dirty="0">
                <a:sym typeface="+mn-ea"/>
              </a:rPr>
              <a:t>什么也不确定</a:t>
            </a:r>
            <a:r>
              <a:rPr lang="en-US" dirty="0"/>
              <a:t>!</a:t>
            </a:r>
          </a:p>
          <a:p>
            <a:r>
              <a:rPr lang="en-US" dirty="0">
                <a:sym typeface="+mn-ea"/>
              </a:rPr>
              <a:t>造成我们不确定性的因素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+mn-ea"/>
              </a:rPr>
              <a:t>测试用户数量</a:t>
            </a:r>
            <a:r>
              <a:rPr lang="zh-CN" altLang="en-US" dirty="0">
                <a:sym typeface="+mn-ea"/>
              </a:rPr>
              <a:t>很</a:t>
            </a:r>
            <a:r>
              <a:rPr lang="en-US" dirty="0">
                <a:sym typeface="+mn-ea"/>
              </a:rPr>
              <a:t>少</a:t>
            </a:r>
            <a:r>
              <a:rPr lang="en-US" dirty="0"/>
              <a:t> (n = 6)</a:t>
            </a:r>
          </a:p>
          <a:p>
            <a:pPr lvl="1"/>
            <a:r>
              <a:rPr lang="zh-CN" altLang="en-US" dirty="0">
                <a:sym typeface="+mn-ea"/>
              </a:rPr>
              <a:t>结果存在较大的可变性</a:t>
            </a:r>
            <a:r>
              <a:rPr lang="en-US" dirty="0"/>
              <a:t> (</a:t>
            </a:r>
            <a:r>
              <a:rPr lang="zh-CN" altLang="en-US" dirty="0"/>
              <a:t>标准差</a:t>
            </a:r>
            <a:r>
              <a:rPr lang="en-US" dirty="0"/>
              <a:t> = 32)</a:t>
            </a:r>
          </a:p>
          <a:p>
            <a:pPr lvl="2"/>
            <a:r>
              <a:rPr lang="zh-CN" altLang="en-US" dirty="0"/>
              <a:t>标准差 </a:t>
            </a:r>
            <a:r>
              <a:rPr lang="en-US" dirty="0"/>
              <a:t>测量离均值的距离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459716" y="1509488"/>
            <a:ext cx="3645397" cy="1915985"/>
            <a:chOff x="5457111" y="1509487"/>
            <a:chExt cx="3645397" cy="19159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5504" y="1509487"/>
              <a:ext cx="1907004" cy="19159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38"/>
            <a:stretch>
              <a:fillRect/>
            </a:stretch>
          </p:blipFill>
          <p:spPr>
            <a:xfrm>
              <a:off x="5457111" y="1902893"/>
              <a:ext cx="1907004" cy="13576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+mn-ea"/>
              </a:rPr>
              <a:t>分析数字(</a:t>
            </a:r>
            <a:r>
              <a:rPr lang="zh-CN" altLang="en-US" dirty="0">
                <a:sym typeface="+mn-ea"/>
              </a:rPr>
              <a:t>续</a:t>
            </a:r>
            <a:r>
              <a:rPr lang="en-US" dirty="0">
                <a:sym typeface="+mn-ea"/>
              </a:rPr>
              <a:t>)</a:t>
            </a:r>
            <a:endParaRPr lang="en-US" dirty="0"/>
          </a:p>
        </p:txBody>
      </p:sp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352550" y="1062038"/>
          <a:ext cx="9140825" cy="545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080760" imgH="3630295" progId="Excel.Sheet.8">
                  <p:embed/>
                </p:oleObj>
              </mc:Choice>
              <mc:Fallback>
                <p:oleObj name="Worksheet" r:id="rId3" imgW="6080760" imgH="3630295" progId="Excel.Sheet.8">
                  <p:embed/>
                  <p:pic>
                    <p:nvPicPr>
                      <p:cNvPr id="0" name="图片 54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1062038"/>
                        <a:ext cx="9140825" cy="54578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分析数字(</a:t>
            </a:r>
            <a:r>
              <a:rPr lang="zh-CN" altLang="en-US" dirty="0">
                <a:sym typeface="+mn-ea"/>
              </a:rPr>
              <a:t>续</a:t>
            </a:r>
            <a:r>
              <a:rPr lang="en-US" dirty="0">
                <a:sym typeface="+mn-ea"/>
              </a:rPr>
              <a:t>)</a:t>
            </a:r>
            <a:endParaRPr lang="en-US" dirty="0"/>
          </a:p>
        </p:txBody>
      </p:sp>
      <p:sp>
        <p:nvSpPr>
          <p:cNvPr id="32774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43272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这就是基础统计学的用途</a:t>
            </a:r>
            <a:br>
              <a:rPr lang="en-US" dirty="0"/>
            </a:br>
            <a:endParaRPr lang="en-US" dirty="0"/>
          </a:p>
          <a:p>
            <a:r>
              <a:rPr lang="en-US" dirty="0">
                <a:sym typeface="+mn-ea"/>
              </a:rPr>
              <a:t>通过这些</a:t>
            </a:r>
            <a:r>
              <a:rPr lang="zh-CN" altLang="en-US" dirty="0">
                <a:sym typeface="+mn-ea"/>
              </a:rPr>
              <a:t>计算过程</a:t>
            </a:r>
            <a:r>
              <a:rPr lang="en-US" dirty="0">
                <a:sym typeface="+mn-ea"/>
              </a:rPr>
              <a:t>，你会发现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95% 确</a:t>
            </a:r>
            <a:r>
              <a:rPr lang="zh-CN" altLang="en-US" dirty="0">
                <a:sym typeface="+mn-ea"/>
              </a:rPr>
              <a:t>定 </a:t>
            </a:r>
            <a:r>
              <a:rPr lang="en-US" dirty="0">
                <a:sym typeface="+mn-ea"/>
              </a:rPr>
              <a:t>典型值介于 5 和 55 之间</a:t>
            </a:r>
            <a:br>
              <a:rPr lang="en-US" dirty="0"/>
            </a:br>
            <a:endParaRPr lang="en-US" dirty="0"/>
          </a:p>
          <a:p>
            <a:r>
              <a:rPr lang="zh-CN" altLang="en-US" dirty="0"/>
              <a:t>可用性测试数据</a:t>
            </a:r>
            <a:r>
              <a:rPr lang="en-US" dirty="0"/>
              <a:t>  </a:t>
            </a:r>
            <a:r>
              <a:rPr lang="zh-CN" altLang="en-US" i="1" dirty="0">
                <a:solidFill>
                  <a:srgbClr val="FFC000"/>
                </a:solidFill>
              </a:rPr>
              <a:t>高度</a:t>
            </a:r>
            <a:r>
              <a:rPr lang="en-US" altLang="zh-CN" i="1" dirty="0">
                <a:solidFill>
                  <a:srgbClr val="FFC000"/>
                </a:solidFill>
              </a:rPr>
              <a:t>(highly)</a:t>
            </a:r>
            <a:r>
              <a:rPr lang="zh-CN" altLang="en-US" i="1" dirty="0">
                <a:solidFill>
                  <a:srgbClr val="FFC000"/>
                </a:solidFill>
              </a:rPr>
              <a:t>可变</a:t>
            </a:r>
            <a:endParaRPr lang="en-US" i="1" dirty="0">
              <a:solidFill>
                <a:srgbClr val="FFC000"/>
              </a:solidFill>
            </a:endParaRPr>
          </a:p>
          <a:p>
            <a:pPr lvl="1"/>
            <a:r>
              <a:rPr lang="en-US" dirty="0"/>
              <a:t>需要很多</a:t>
            </a:r>
            <a:r>
              <a:rPr lang="zh-CN" altLang="en-US" dirty="0"/>
              <a:t>数据</a:t>
            </a:r>
            <a:r>
              <a:rPr lang="en-US" dirty="0"/>
              <a:t>来得到典型值的良好估计</a:t>
            </a:r>
          </a:p>
          <a:p>
            <a:pPr lvl="1"/>
            <a:r>
              <a:rPr lang="en-US" dirty="0">
                <a:sym typeface="+mn-ea"/>
              </a:rPr>
              <a:t>4 倍，因为许多测试只会将范围缩小 2 倍</a:t>
            </a:r>
            <a:endParaRPr lang="en-US" dirty="0"/>
          </a:p>
          <a:p>
            <a:pPr lvl="2"/>
            <a:r>
              <a:rPr lang="en-US"/>
              <a:t>范围的宽度取决于测试用户数量的平方根</a:t>
            </a:r>
          </a:p>
          <a:p>
            <a:pPr lvl="1"/>
            <a:r>
              <a:rPr lang="zh-CN" altLang="en-US" dirty="0"/>
              <a:t>这时，线上的方法变得非常有用</a:t>
            </a:r>
            <a:endParaRPr lang="en-US" dirty="0"/>
          </a:p>
          <a:p>
            <a:pPr lvl="2"/>
            <a:r>
              <a:rPr lang="en-US" dirty="0"/>
              <a:t>易于测试大量用户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度量</a:t>
            </a:r>
            <a:r>
              <a:rPr lang="en-US" dirty="0"/>
              <a:t>用户的偏好</a:t>
            </a:r>
          </a:p>
        </p:txBody>
      </p:sp>
      <p:sp>
        <p:nvSpPr>
          <p:cNvPr id="482308" name="Rectangle 4"/>
          <p:cNvSpPr>
            <a:spLocks noGrp="1" noChangeArrowheads="1"/>
          </p:cNvSpPr>
          <p:nvPr>
            <p:ph idx="1"/>
          </p:nvPr>
        </p:nvSpPr>
        <p:spPr>
          <a:xfrm>
            <a:off x="639233" y="1600199"/>
            <a:ext cx="11546910" cy="50168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用户</a:t>
            </a:r>
            <a:r>
              <a:rPr lang="zh-CN" altLang="en-US" dirty="0"/>
              <a:t>有多</a:t>
            </a:r>
            <a:r>
              <a:rPr lang="en-US" dirty="0"/>
              <a:t>喜欢或不喜欢这个系统</a:t>
            </a:r>
          </a:p>
          <a:p>
            <a:pPr lvl="1"/>
            <a:r>
              <a:rPr lang="en-US" dirty="0">
                <a:sym typeface="+mn-ea"/>
              </a:rPr>
              <a:t>可以要求他们以 1 到 10 的刻度进行评分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或让他们在陈述中选择</a:t>
            </a:r>
            <a:endParaRPr lang="en-US" dirty="0"/>
          </a:p>
          <a:p>
            <a:pPr lvl="2"/>
            <a:r>
              <a:rPr lang="ja-JP" altLang="en-US" dirty="0">
                <a:sym typeface="+mn-ea"/>
              </a:rPr>
              <a:t>"</a:t>
            </a:r>
            <a:r>
              <a:rPr lang="en-US" dirty="0">
                <a:sym typeface="+mn-ea"/>
              </a:rPr>
              <a:t>有史以来最好的用户界面...</a:t>
            </a:r>
            <a:r>
              <a:rPr lang="ja-JP" altLang="en-US" dirty="0">
                <a:sym typeface="+mn-ea"/>
              </a:rPr>
              <a:t>"</a:t>
            </a:r>
            <a:r>
              <a:rPr lang="en-US" dirty="0">
                <a:sym typeface="+mn-ea"/>
              </a:rPr>
              <a:t>, </a:t>
            </a:r>
            <a:r>
              <a:rPr lang="ja-JP" altLang="en-US" dirty="0">
                <a:sym typeface="+mn-ea"/>
              </a:rPr>
              <a:t>"</a:t>
            </a:r>
            <a:r>
              <a:rPr lang="en-US" dirty="0">
                <a:sym typeface="+mn-ea"/>
              </a:rPr>
              <a:t>优于平均水平</a:t>
            </a:r>
            <a:r>
              <a:rPr lang="ja-JP" altLang="en-US" dirty="0">
                <a:sym typeface="+mn-ea"/>
              </a:rPr>
              <a:t>"</a:t>
            </a:r>
            <a:r>
              <a:rPr lang="en-US" dirty="0"/>
              <a:t>…</a:t>
            </a:r>
          </a:p>
          <a:p>
            <a:pPr lvl="1"/>
            <a:r>
              <a:rPr lang="zh-CN" altLang="en-US" dirty="0">
                <a:sym typeface="+mn-ea"/>
              </a:rPr>
              <a:t>下面这些</a:t>
            </a:r>
            <a:r>
              <a:rPr lang="en-US" dirty="0">
                <a:sym typeface="+mn-ea"/>
              </a:rPr>
              <a:t>很难</a:t>
            </a:r>
            <a:r>
              <a:rPr lang="zh-CN" altLang="en-US" dirty="0">
                <a:sym typeface="+mn-ea"/>
              </a:rPr>
              <a:t>由</a:t>
            </a:r>
            <a:r>
              <a:rPr lang="en-US" dirty="0">
                <a:sym typeface="+mn-ea"/>
              </a:rPr>
              <a:t>数据</a:t>
            </a:r>
            <a:r>
              <a:rPr lang="zh-CN" altLang="en-US" dirty="0">
                <a:sym typeface="+mn-ea"/>
              </a:rPr>
              <a:t>来显示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确定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UI 的新颖性，不切实际的设置</a:t>
            </a:r>
            <a:r>
              <a:rPr lang="en-US" dirty="0"/>
              <a:t> …</a:t>
            </a:r>
          </a:p>
          <a:p>
            <a:r>
              <a:rPr lang="en-US" dirty="0">
                <a:sym typeface="+mn-ea"/>
              </a:rPr>
              <a:t>如果许多人给你低</a:t>
            </a:r>
            <a:r>
              <a:rPr lang="zh-CN" altLang="en-US" dirty="0">
                <a:sym typeface="+mn-ea"/>
              </a:rPr>
              <a:t>级</a:t>
            </a:r>
            <a:r>
              <a:rPr lang="en-US" dirty="0">
                <a:sym typeface="+mn-ea"/>
              </a:rPr>
              <a:t>评级</a:t>
            </a:r>
            <a:r>
              <a:rPr lang="en-US" dirty="0"/>
              <a:t> </a:t>
            </a:r>
            <a:r>
              <a:rPr lang="en-US" dirty="0">
                <a:sym typeface="Symbol" panose="05050102010706020507" charset="0"/>
              </a:rPr>
              <a:t></a:t>
            </a:r>
            <a:r>
              <a:rPr lang="en-US" dirty="0"/>
              <a:t> </a:t>
            </a:r>
            <a:r>
              <a:rPr lang="zh-CN" altLang="en-US" dirty="0"/>
              <a:t>麻烦</a:t>
            </a:r>
            <a:r>
              <a:rPr lang="en-US" altLang="zh-CN" dirty="0"/>
              <a:t>(trouble)</a:t>
            </a:r>
            <a:endParaRPr lang="en-US" dirty="0"/>
          </a:p>
          <a:p>
            <a:endParaRPr lang="en-US" dirty="0"/>
          </a:p>
          <a:p>
            <a:r>
              <a:rPr lang="en-US" dirty="0"/>
              <a:t>可以通过询问得到一些有用的数据</a:t>
            </a:r>
          </a:p>
          <a:p>
            <a:pPr lvl="1"/>
            <a:r>
              <a:rPr lang="en-US" dirty="0">
                <a:sym typeface="+mn-ea"/>
              </a:rPr>
              <a:t>他们喜欢什么，不喜欢，他们有麻烦的地方，最好的部分，最坏的部分，等等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。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冗余问题</a:t>
            </a:r>
            <a:r>
              <a:rPr lang="zh-CN" altLang="en-US" dirty="0">
                <a:sym typeface="+mn-ea"/>
              </a:rPr>
              <a:t>是</a:t>
            </a:r>
            <a:r>
              <a:rPr lang="en-US" dirty="0"/>
              <a:t>OK</a:t>
            </a:r>
            <a:r>
              <a:rPr lang="zh-CN" altLang="en-US" dirty="0"/>
              <a:t>的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27</a:t>
            </a:fld>
            <a:endParaRPr lang="en-US"/>
          </a:p>
        </p:txBody>
      </p:sp>
      <p:pic>
        <p:nvPicPr>
          <p:cNvPr id="6402" name="Picture 258" descr="https://www.silicon.co.uk/wp-content/uploads/2016/02/angry-computer-user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799" y="1718553"/>
            <a:ext cx="3797344" cy="284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7" name="Picture 279" descr="https://cdn3.iconfinder.com/data/icons/analytics-4/500/Analytic-39-51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08" y="1318857"/>
            <a:ext cx="2295305" cy="22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比较两种选择</a:t>
            </a:r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9828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i="1" dirty="0">
                <a:solidFill>
                  <a:srgbClr val="FFC000"/>
                </a:solidFill>
              </a:rPr>
              <a:t>组间</a:t>
            </a:r>
            <a:r>
              <a:rPr lang="en-US" i="1" dirty="0">
                <a:solidFill>
                  <a:srgbClr val="FFC000"/>
                </a:solidFill>
              </a:rPr>
              <a:t> </a:t>
            </a:r>
            <a:r>
              <a:rPr lang="zh-CN" altLang="en-US" dirty="0"/>
              <a:t>实验</a:t>
            </a:r>
            <a:endParaRPr lang="en-US" dirty="0"/>
          </a:p>
          <a:p>
            <a:pPr lvl="1"/>
            <a:r>
              <a:rPr lang="zh-CN" altLang="en-US" dirty="0"/>
              <a:t>两组测试用户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每组</a:t>
            </a:r>
            <a:r>
              <a:rPr lang="zh-CN" altLang="en-US" dirty="0">
                <a:sym typeface="+mn-ea"/>
              </a:rPr>
              <a:t>都</a:t>
            </a:r>
            <a:r>
              <a:rPr lang="en-US" dirty="0">
                <a:sym typeface="+mn-ea"/>
              </a:rPr>
              <a:t>只使用 1 个系统</a:t>
            </a:r>
            <a:endParaRPr lang="en-US" dirty="0"/>
          </a:p>
          <a:p>
            <a:pPr marL="257175" lvl="1" indent="0">
              <a:buNone/>
            </a:pPr>
            <a:endParaRPr lang="en-US" sz="3000" dirty="0"/>
          </a:p>
          <a:p>
            <a:r>
              <a:rPr lang="zh-CN" altLang="en-US" i="1" dirty="0">
                <a:solidFill>
                  <a:srgbClr val="FFC000"/>
                </a:solidFill>
              </a:rPr>
              <a:t>组内</a:t>
            </a:r>
            <a:r>
              <a:rPr lang="en-US" i="1" dirty="0">
                <a:solidFill>
                  <a:srgbClr val="FFC000"/>
                </a:solidFill>
              </a:rPr>
              <a:t> </a:t>
            </a:r>
            <a:r>
              <a:rPr lang="zh-CN" altLang="en-US" dirty="0"/>
              <a:t>实验</a:t>
            </a:r>
            <a:endParaRPr lang="en-US" dirty="0"/>
          </a:p>
          <a:p>
            <a:pPr lvl="1"/>
            <a:r>
              <a:rPr lang="zh-CN" altLang="en-US" dirty="0"/>
              <a:t>一组实验用户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每人使用两种系统（</a:t>
            </a:r>
            <a:r>
              <a:rPr lang="zh-CN" altLang="en-US" dirty="0">
                <a:sym typeface="+mn-ea"/>
              </a:rPr>
              <a:t>代价更小</a:t>
            </a:r>
            <a:r>
              <a:rPr lang="en-US" dirty="0">
                <a:sym typeface="+mn-ea"/>
              </a:rPr>
              <a:t>）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不能使用相同的任务或顺序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最适合低级交互技术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例如，新的鼠标，新的滑动交互</a:t>
            </a:r>
            <a:r>
              <a:rPr lang="en-US" dirty="0"/>
              <a:t>, 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28629" y="241639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rgbClr val="FAB71A"/>
                </a:solidFill>
                <a:latin typeface="Helvetica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25406" y="241639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rgbClr val="50A0F9"/>
                </a:solidFill>
                <a:latin typeface="Helvetica" pitchFamily="34" charset="0"/>
              </a:rPr>
              <a:t>2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9849390" y="1113287"/>
            <a:ext cx="45719" cy="341085"/>
          </a:xfrm>
          <a:prstGeom prst="down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10900448" y="1113287"/>
            <a:ext cx="45719" cy="341085"/>
          </a:xfrm>
          <a:prstGeom prst="down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</a:endParaRPr>
          </a:p>
        </p:txBody>
      </p:sp>
      <p:pic>
        <p:nvPicPr>
          <p:cNvPr id="12" name="Picture 279" descr="https://cdn3.iconfinder.com/data/icons/analytics-4/500/Analytic-39-51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08" y="4427338"/>
            <a:ext cx="2295305" cy="22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9528629" y="3350120"/>
            <a:ext cx="641522" cy="1212733"/>
            <a:chOff x="9528629" y="3350120"/>
            <a:chExt cx="641522" cy="1212733"/>
          </a:xfrm>
        </p:grpSpPr>
        <p:sp>
          <p:nvSpPr>
            <p:cNvPr id="13" name="TextBox 12"/>
            <p:cNvSpPr txBox="1"/>
            <p:nvPr/>
          </p:nvSpPr>
          <p:spPr>
            <a:xfrm>
              <a:off x="9528629" y="3350120"/>
              <a:ext cx="64152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400" dirty="0">
                  <a:solidFill>
                    <a:srgbClr val="FAB71A"/>
                  </a:solidFill>
                  <a:latin typeface="Helvetica" pitchFamily="34" charset="0"/>
                </a:rPr>
                <a:t>1</a:t>
              </a:r>
            </a:p>
          </p:txBody>
        </p:sp>
        <p:sp>
          <p:nvSpPr>
            <p:cNvPr id="15" name="Down Arrow 14"/>
            <p:cNvSpPr/>
            <p:nvPr/>
          </p:nvSpPr>
          <p:spPr bwMode="auto">
            <a:xfrm>
              <a:off x="9849390" y="4221768"/>
              <a:ext cx="45719" cy="341085"/>
            </a:xfrm>
            <a:prstGeom prst="downArrow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625406" y="3350120"/>
            <a:ext cx="641522" cy="1212733"/>
            <a:chOff x="10625406" y="3350120"/>
            <a:chExt cx="641522" cy="1212733"/>
          </a:xfrm>
        </p:grpSpPr>
        <p:sp>
          <p:nvSpPr>
            <p:cNvPr id="14" name="TextBox 13"/>
            <p:cNvSpPr txBox="1"/>
            <p:nvPr/>
          </p:nvSpPr>
          <p:spPr>
            <a:xfrm>
              <a:off x="10625406" y="3350120"/>
              <a:ext cx="64152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400" dirty="0">
                  <a:solidFill>
                    <a:srgbClr val="50A0F9"/>
                  </a:solidFill>
                  <a:latin typeface="Helvetica" pitchFamily="34" charset="0"/>
                </a:rPr>
                <a:t>2</a:t>
              </a:r>
            </a:p>
          </p:txBody>
        </p:sp>
        <p:sp>
          <p:nvSpPr>
            <p:cNvPr id="16" name="Down Arrow 15"/>
            <p:cNvSpPr/>
            <p:nvPr/>
          </p:nvSpPr>
          <p:spPr bwMode="auto">
            <a:xfrm>
              <a:off x="10900448" y="4221768"/>
              <a:ext cx="45719" cy="341085"/>
            </a:xfrm>
            <a:prstGeom prst="downArrow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0862 -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-2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08997 -1.85185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 uiExpand="1" build="p"/>
      <p:bldP spid="5" grpId="0"/>
      <p:bldP spid="9" grpId="0"/>
      <p:bldP spid="6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比较两种选择</a:t>
            </a:r>
            <a:endParaRPr lang="en-US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组</a:t>
            </a:r>
            <a:r>
              <a:rPr lang="zh-CN" altLang="en-US" dirty="0"/>
              <a:t>间实验</a:t>
            </a:r>
            <a:r>
              <a:rPr lang="en-US" dirty="0"/>
              <a:t>比组内</a:t>
            </a:r>
            <a:r>
              <a:rPr lang="zh-CN" altLang="en-US" dirty="0"/>
              <a:t>实验</a:t>
            </a:r>
            <a:r>
              <a:rPr lang="en-US" dirty="0"/>
              <a:t>需要更多的参与者</a:t>
            </a:r>
            <a:br>
              <a:rPr lang="en-US" dirty="0"/>
            </a:br>
            <a:endParaRPr lang="en-US" dirty="0"/>
          </a:p>
          <a:p>
            <a:r>
              <a:rPr lang="en-US" dirty="0">
                <a:sym typeface="+mn-ea"/>
              </a:rPr>
              <a:t>查看差异是否具有统计显著性</a:t>
            </a:r>
            <a:endParaRPr lang="en-US" dirty="0"/>
          </a:p>
          <a:p>
            <a:pPr lvl="1"/>
            <a:r>
              <a:rPr lang="zh-CN" altLang="en-US" dirty="0"/>
              <a:t>假设正态分布</a:t>
            </a:r>
            <a:r>
              <a:rPr lang="en-US" dirty="0"/>
              <a:t> &amp; </a:t>
            </a:r>
            <a:r>
              <a:rPr lang="zh-CN" altLang="en-US" dirty="0"/>
              <a:t>相同的标准差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>
                <a:sym typeface="+mn-ea"/>
              </a:rPr>
              <a:t>在线公司可以做大型 A/B </a:t>
            </a:r>
            <a:r>
              <a:rPr lang="zh-CN" altLang="en-US" dirty="0">
                <a:sym typeface="+mn-ea"/>
              </a:rPr>
              <a:t>测试</a:t>
            </a:r>
            <a:endParaRPr lang="en-US" dirty="0"/>
          </a:p>
          <a:p>
            <a:pPr lvl="1"/>
            <a:r>
              <a:rPr lang="en-US" dirty="0"/>
              <a:t>观察结果行为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am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45" y="253672"/>
            <a:ext cx="802907" cy="826756"/>
          </a:xfrm>
          <a:prstGeom prst="rect">
            <a:avLst/>
          </a:prstGeom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+mn-ea"/>
              </a:rPr>
              <a:t>名人堂</a:t>
            </a:r>
            <a:r>
              <a:rPr lang="en-US" dirty="0"/>
              <a:t>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厨房故事</a:t>
            </a:r>
            <a:r>
              <a:rPr lang="en-US" altLang="zh-CN" dirty="0"/>
              <a:t>app</a:t>
            </a:r>
            <a:endParaRPr lang="en-US" dirty="0"/>
          </a:p>
          <a:p>
            <a:r>
              <a:rPr lang="en-US" dirty="0"/>
              <a:t>Like</a:t>
            </a:r>
          </a:p>
          <a:p>
            <a:pPr lvl="1"/>
            <a:r>
              <a:rPr lang="en-US" dirty="0"/>
              <a:t>食谱</a:t>
            </a:r>
            <a:r>
              <a:rPr lang="zh-CN" altLang="en-US" dirty="0"/>
              <a:t>以</a:t>
            </a:r>
            <a:r>
              <a:rPr lang="en-US" dirty="0"/>
              <a:t>大图片</a:t>
            </a:r>
            <a:r>
              <a:rPr lang="zh-CN" altLang="en-US" dirty="0"/>
              <a:t>的方式展示</a:t>
            </a:r>
            <a:endParaRPr lang="en-US" dirty="0"/>
          </a:p>
          <a:p>
            <a:pPr lvl="1"/>
            <a:r>
              <a:rPr lang="zh-CN" altLang="en-US" dirty="0"/>
              <a:t>食谱以视频、照片双重方式展示</a:t>
            </a:r>
            <a:endParaRPr lang="en-US" dirty="0"/>
          </a:p>
          <a:p>
            <a:pPr lvl="1"/>
            <a:r>
              <a:rPr lang="zh-CN" altLang="en-US" dirty="0"/>
              <a:t>购物清单，在您购买的时候将所需食材标记出来</a:t>
            </a:r>
            <a:endParaRPr lang="en-US" dirty="0"/>
          </a:p>
          <a:p>
            <a:r>
              <a:rPr lang="en-US" dirty="0"/>
              <a:t>Wish</a:t>
            </a:r>
          </a:p>
          <a:p>
            <a:pPr lvl="1"/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2019/11/05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dt+UX</a:t>
            </a:r>
            <a:r>
              <a:rPr lang="en-US" dirty="0"/>
              <a:t>: Design Thinking for User Experience Design, Prototyping &amp;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9FF1F2-2FD6-4CBC-B383-9C36401B53E0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4" descr="Image result for kitchen stories ios screenshot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4" y="1359994"/>
            <a:ext cx="282776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37" y="1359994"/>
            <a:ext cx="283358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实验细节</a:t>
            </a:r>
            <a:endParaRPr lang="en-US" dirty="0"/>
          </a:p>
        </p:txBody>
      </p:sp>
      <p:sp>
        <p:nvSpPr>
          <p:cNvPr id="33798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30302"/>
          </a:xfrm>
        </p:spPr>
        <p:txBody>
          <a:bodyPr>
            <a:normAutofit fontScale="87500" lnSpcReduction="20000"/>
          </a:bodyPr>
          <a:lstStyle/>
          <a:p>
            <a:r>
              <a:rPr lang="en-US" dirty="0">
                <a:sym typeface="+mn-ea"/>
              </a:rPr>
              <a:t>任务顺序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选择一个简单的顺序</a:t>
            </a:r>
            <a:r>
              <a:rPr lang="en-US" dirty="0"/>
              <a:t> (</a:t>
            </a:r>
            <a:r>
              <a:rPr lang="zh-CN" altLang="en-US" dirty="0"/>
              <a:t>简单</a:t>
            </a:r>
            <a:r>
              <a:rPr lang="en-US" dirty="0"/>
              <a:t> </a:t>
            </a:r>
            <a:r>
              <a:rPr lang="en-US" dirty="0">
                <a:sym typeface="Symbol" panose="05050102010706020507" charset="0"/>
              </a:rPr>
              <a:t></a:t>
            </a:r>
            <a:r>
              <a:rPr lang="en-US" dirty="0"/>
              <a:t> </a:t>
            </a:r>
            <a:r>
              <a:rPr lang="zh-CN" altLang="en-US" dirty="0"/>
              <a:t>复杂</a:t>
            </a:r>
            <a:r>
              <a:rPr lang="en-US" dirty="0"/>
              <a:t>)</a:t>
            </a:r>
          </a:p>
          <a:p>
            <a:r>
              <a:rPr lang="en-US" dirty="0">
                <a:sym typeface="+mn-ea"/>
              </a:rPr>
              <a:t>培训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ym typeface="+mn-ea"/>
              </a:rPr>
              <a:t>取决于如何使用真实的系统</a:t>
            </a:r>
            <a:br>
              <a:rPr lang="en-US" dirty="0"/>
            </a:br>
            <a:endParaRPr lang="en-US" dirty="0"/>
          </a:p>
          <a:p>
            <a:r>
              <a:rPr lang="en-US" dirty="0">
                <a:sym typeface="+mn-ea"/>
              </a:rPr>
              <a:t>如果有人没有完成</a:t>
            </a:r>
            <a:r>
              <a:rPr lang="zh-CN" altLang="en-US" dirty="0">
                <a:sym typeface="+mn-ea"/>
              </a:rPr>
              <a:t>你的测试</a:t>
            </a:r>
            <a:r>
              <a:rPr lang="en-US" dirty="0">
                <a:sym typeface="+mn-ea"/>
              </a:rPr>
              <a:t>怎么办</a:t>
            </a:r>
            <a:endParaRPr lang="en-US" dirty="0"/>
          </a:p>
          <a:p>
            <a:pPr lvl="1"/>
            <a:r>
              <a:rPr lang="zh-CN" altLang="en-US" dirty="0"/>
              <a:t>给这个样本</a:t>
            </a:r>
            <a:r>
              <a:rPr lang="en-US" dirty="0"/>
              <a:t>分配大量时间 &amp; 大量错误 or </a:t>
            </a:r>
            <a:r>
              <a:rPr lang="zh-CN" altLang="en-US" dirty="0"/>
              <a:t>删除</a:t>
            </a:r>
            <a:r>
              <a:rPr lang="en-US" dirty="0"/>
              <a:t> &amp; </a:t>
            </a:r>
            <a:r>
              <a:rPr lang="zh-CN" altLang="en-US" dirty="0"/>
              <a:t>注释</a:t>
            </a:r>
            <a:br>
              <a:rPr lang="en-US" dirty="0"/>
            </a:br>
            <a:endParaRPr lang="en-US" dirty="0"/>
          </a:p>
          <a:p>
            <a:r>
              <a:rPr lang="en-US" dirty="0"/>
              <a:t>初步研究</a:t>
            </a:r>
          </a:p>
          <a:p>
            <a:pPr lvl="1"/>
            <a:r>
              <a:rPr lang="en-US" dirty="0">
                <a:sym typeface="+mn-ea"/>
              </a:rPr>
              <a:t>帮助您修复研究问题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做两个，先与同事</a:t>
            </a:r>
            <a:r>
              <a:rPr lang="en-US" dirty="0"/>
              <a:t> </a:t>
            </a:r>
            <a:r>
              <a:rPr lang="zh-CN" altLang="en-US" dirty="0"/>
              <a:t>然后和真正的用户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对参与者的说明</a:t>
            </a:r>
          </a:p>
        </p:txBody>
      </p:sp>
      <p:sp>
        <p:nvSpPr>
          <p:cNvPr id="34822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9828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+mn-ea"/>
              </a:rPr>
              <a:t>描述评估的目的</a:t>
            </a:r>
            <a:endParaRPr lang="en-US" dirty="0"/>
          </a:p>
          <a:p>
            <a:pPr lvl="1"/>
            <a:r>
              <a:rPr lang="ja-JP" altLang="en-US" dirty="0"/>
              <a:t>“</a:t>
            </a:r>
            <a:r>
              <a:rPr lang="en-US" dirty="0">
                <a:sym typeface="+mn-ea"/>
              </a:rPr>
              <a:t>我在测试产品;我不是在考验你</a:t>
            </a:r>
            <a:r>
              <a:rPr lang="ja-JP" altLang="en-US" dirty="0"/>
              <a:t>”</a:t>
            </a:r>
            <a:endParaRPr lang="en-US" dirty="0"/>
          </a:p>
          <a:p>
            <a:r>
              <a:rPr lang="en-US" dirty="0">
                <a:sym typeface="+mn-ea"/>
              </a:rPr>
              <a:t>告诉他们可以随时退出</a:t>
            </a:r>
            <a:endParaRPr lang="en-US" dirty="0"/>
          </a:p>
          <a:p>
            <a:r>
              <a:rPr lang="en-US" dirty="0">
                <a:sym typeface="+mn-ea"/>
              </a:rPr>
              <a:t>演示设备</a:t>
            </a:r>
          </a:p>
          <a:p>
            <a:r>
              <a:rPr lang="en-US" dirty="0">
                <a:sym typeface="+mn-ea"/>
              </a:rPr>
              <a:t>解释如何“</a:t>
            </a:r>
            <a:r>
              <a:rPr lang="zh-CN" altLang="en-US" dirty="0">
                <a:sym typeface="+mn-ea"/>
              </a:rPr>
              <a:t>出声思维</a:t>
            </a:r>
            <a:r>
              <a:rPr lang="en-US" dirty="0">
                <a:sym typeface="+mn-ea"/>
              </a:rPr>
              <a:t>”</a:t>
            </a:r>
            <a:endParaRPr lang="en-US" dirty="0"/>
          </a:p>
          <a:p>
            <a:r>
              <a:rPr lang="en-US" dirty="0">
                <a:sym typeface="+mn-ea"/>
              </a:rPr>
              <a:t>说明您不会提供帮助</a:t>
            </a:r>
            <a:endParaRPr lang="en-US" dirty="0"/>
          </a:p>
          <a:p>
            <a:r>
              <a:rPr lang="en-US" dirty="0">
                <a:sym typeface="+mn-ea"/>
              </a:rPr>
              <a:t>描述任务</a:t>
            </a:r>
            <a:endParaRPr lang="en-US" dirty="0"/>
          </a:p>
          <a:p>
            <a:pPr lvl="1"/>
            <a:r>
              <a:rPr lang="zh-CN" altLang="en-US" dirty="0"/>
              <a:t>给出书面上的明确的指示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一次</a:t>
            </a:r>
            <a:r>
              <a:rPr lang="zh-CN" altLang="en-US" dirty="0">
                <a:sym typeface="+mn-ea"/>
              </a:rPr>
              <a:t>进行</a:t>
            </a:r>
            <a:r>
              <a:rPr lang="en-US" dirty="0">
                <a:sym typeface="+mn-ea"/>
              </a:rPr>
              <a:t>一个</a:t>
            </a:r>
            <a:r>
              <a:rPr lang="zh-CN" altLang="en-US" dirty="0">
                <a:sym typeface="+mn-ea"/>
              </a:rPr>
              <a:t>任务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174866" y="1733834"/>
            <a:ext cx="3011277" cy="2007520"/>
            <a:chOff x="7650865" y="2043154"/>
            <a:chExt cx="3011277" cy="2007520"/>
          </a:xfrm>
        </p:grpSpPr>
        <p:pic>
          <p:nvPicPr>
            <p:cNvPr id="7" name="Picture 2" descr="http://us.cdn3.123rf.com/168nwm/imageegami/imageegami1112/imageegami111200235/11677301-detailna-za-ba-r-z-ruky-dra-a-ca-pra-zdna-kartia-ku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0865" y="2043154"/>
              <a:ext cx="3011277" cy="200752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8282884" y="2229378"/>
              <a:ext cx="22365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Print" panose="02000600000000000000" charset="0"/>
                </a:rPr>
                <a:t>Check if your friend has called, find out what time he will be going to the club.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细节</a:t>
            </a:r>
            <a:r>
              <a:rPr lang="en-US" dirty="0"/>
              <a:t> (</a:t>
            </a:r>
            <a:r>
              <a:rPr lang="zh-CN" altLang="en-US" dirty="0"/>
              <a:t>续</a:t>
            </a:r>
            <a:r>
              <a:rPr lang="en-US" dirty="0"/>
              <a:t>)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idx="1"/>
          </p:nvPr>
        </p:nvSpPr>
        <p:spPr>
          <a:xfrm>
            <a:off x="1884311" y="1255586"/>
            <a:ext cx="8555089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ym typeface="+mn-ea"/>
              </a:rPr>
              <a:t>降低可变性</a:t>
            </a: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ym typeface="+mn-ea"/>
              </a:rPr>
              <a:t>招募具有类似背景的测试用户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简单介绍用户们，让他们都处于差不多的水平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每次都以相同的方式执行测试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200" dirty="0"/>
              <a:t>不要帮助</a:t>
            </a:r>
            <a:r>
              <a:rPr lang="zh-CN" altLang="en-US" sz="2200" dirty="0"/>
              <a:t>一些人</a:t>
            </a:r>
            <a:r>
              <a:rPr lang="en-US" sz="2200" dirty="0"/>
              <a:t>多于帮助</a:t>
            </a:r>
            <a:r>
              <a:rPr lang="zh-CN" altLang="en-US" sz="2200" dirty="0"/>
              <a:t>另外一些人</a:t>
            </a:r>
            <a:r>
              <a:rPr lang="en-US" sz="2200" dirty="0"/>
              <a:t> (</a:t>
            </a:r>
            <a:r>
              <a:rPr lang="zh-CN" altLang="en-US" sz="2200" dirty="0"/>
              <a:t>提前准备</a:t>
            </a:r>
            <a:r>
              <a:rPr lang="en-US" sz="22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明确的说明</a:t>
            </a:r>
            <a:r>
              <a:rPr lang="en-US" altLang="zh-CN" sz="2400" dirty="0"/>
              <a:t>/</a:t>
            </a:r>
            <a:r>
              <a:rPr lang="zh-CN" altLang="en-US" sz="2400" dirty="0"/>
              <a:t>指示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询问测试用户</a:t>
            </a: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往往不记得，所以演示或显示视频片段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询问对特定功能的评论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200" dirty="0"/>
              <a:t>给他们</a:t>
            </a:r>
            <a:r>
              <a:rPr lang="zh-CN" altLang="en-US" sz="2200" dirty="0"/>
              <a:t>展示屏幕</a:t>
            </a:r>
            <a:r>
              <a:rPr lang="en-US" sz="2200" dirty="0"/>
              <a:t> (</a:t>
            </a:r>
            <a:r>
              <a:rPr lang="zh-CN" altLang="en-US" sz="2200" dirty="0"/>
              <a:t>线上</a:t>
            </a:r>
            <a:r>
              <a:rPr lang="en-US" sz="2200" dirty="0"/>
              <a:t>或纸上)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2019/11/13</a:t>
            </a:r>
            <a:endParaRPr lang="en-US" dirty="0"/>
          </a:p>
        </p:txBody>
      </p:sp>
      <p:sp>
        <p:nvSpPr>
          <p:cNvPr id="358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pPr>
              <a:defRPr/>
            </a:pPr>
            <a:r>
              <a:rPr lang="en-US" sz="1000">
                <a:solidFill>
                  <a:srgbClr val="6D6D6D"/>
                </a:solidFill>
                <a:latin typeface="Helvetica Light"/>
                <a:ea typeface="+mn-ea"/>
              </a:rPr>
              <a:t>dt+UX: Design Thinking for User Experience  Design, Prototyping &amp; Evaluation</a:t>
            </a:r>
            <a:endParaRPr lang="en-US" sz="1000" dirty="0">
              <a:solidFill>
                <a:srgbClr val="6D6D6D"/>
              </a:solidFill>
              <a:latin typeface="Helvetica Light"/>
              <a:ea typeface="+mn-ea"/>
            </a:endParaRPr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pPr algn="ctr">
              <a:defRPr/>
            </a:pPr>
            <a:fld id="{59BDC595-1FF7-2B4E-8505-F89830F45CDC}" type="slidenum">
              <a:rPr lang="en-US" sz="1000">
                <a:solidFill>
                  <a:srgbClr val="6D6D6D"/>
                </a:solidFill>
                <a:latin typeface="Helvetica Light"/>
                <a:ea typeface="+mn-ea"/>
              </a:rPr>
              <a:t>32</a:t>
            </a:fld>
            <a:endParaRPr lang="en-US" sz="1000" dirty="0">
              <a:solidFill>
                <a:srgbClr val="6D6D6D"/>
              </a:solidFill>
              <a:latin typeface="Helvetica Ligh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ser_tes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32" y="3080591"/>
            <a:ext cx="5181599" cy="3444668"/>
          </a:xfrm>
          <a:prstGeom prst="rect">
            <a:avLst/>
          </a:prstGeom>
        </p:spPr>
      </p:pic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报告结果</a:t>
            </a:r>
            <a:endParaRPr lang="en-US" dirty="0"/>
          </a:p>
        </p:txBody>
      </p:sp>
      <p:sp>
        <p:nvSpPr>
          <p:cNvPr id="36870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095983"/>
            <a:ext cx="11195715" cy="5228617"/>
          </a:xfrm>
        </p:spPr>
        <p:txBody>
          <a:bodyPr/>
          <a:lstStyle/>
          <a:p>
            <a:r>
              <a:rPr lang="en-US" dirty="0">
                <a:sym typeface="+mn-ea"/>
              </a:rPr>
              <a:t>报告你做了什么 &amp; 发生了什么</a:t>
            </a:r>
            <a:endParaRPr lang="en-US" dirty="0"/>
          </a:p>
          <a:p>
            <a:r>
              <a:rPr lang="zh-CN" altLang="en-US" dirty="0"/>
              <a:t>图片</a:t>
            </a:r>
            <a:r>
              <a:rPr lang="en-US" dirty="0"/>
              <a:t> &amp; </a:t>
            </a:r>
            <a:r>
              <a:rPr lang="zh-CN" altLang="en-US" dirty="0"/>
              <a:t>图表助于大家理解</a:t>
            </a:r>
            <a:r>
              <a:rPr lang="en-US" dirty="0"/>
              <a:t>!</a:t>
            </a:r>
          </a:p>
          <a:p>
            <a:r>
              <a:rPr lang="en-US" dirty="0"/>
              <a:t>视频剪辑可以很有说服力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33</a:t>
            </a:fld>
            <a:endParaRPr lang="en-US"/>
          </a:p>
        </p:txBody>
      </p:sp>
      <p:pic>
        <p:nvPicPr>
          <p:cNvPr id="36872" name="Picture 5" descr="MODEMM~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5764"/>
            <a:ext cx="4145641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https://tctechcrunch2011.files.wordpress.com/2013/09/teens.jpg?w=73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68" y="3076145"/>
            <a:ext cx="4716264" cy="343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启发式评估 vs. 用户测试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idx="1"/>
          </p:nvPr>
        </p:nvSpPr>
        <p:spPr>
          <a:xfrm>
            <a:off x="639233" y="1600199"/>
            <a:ext cx="11195715" cy="487842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启发式评估更快</a:t>
            </a:r>
            <a:endParaRPr lang="en-US" dirty="0"/>
          </a:p>
          <a:p>
            <a:pPr lvl="1"/>
            <a:r>
              <a:rPr lang="zh-CN" altLang="en-US" dirty="0"/>
              <a:t>每个评估者</a:t>
            </a:r>
            <a:r>
              <a:rPr lang="en-US" altLang="zh-CN" dirty="0"/>
              <a:t>1-2</a:t>
            </a:r>
            <a:r>
              <a:rPr lang="zh-CN" altLang="en-US" dirty="0"/>
              <a:t>天</a:t>
            </a:r>
            <a:r>
              <a:rPr lang="en-US" dirty="0"/>
              <a:t> vs. </a:t>
            </a:r>
            <a:r>
              <a:rPr lang="zh-CN" altLang="en-US" dirty="0"/>
              <a:t>数天</a:t>
            </a:r>
            <a:r>
              <a:rPr lang="en-US" altLang="zh-CN" dirty="0"/>
              <a:t>-</a:t>
            </a:r>
            <a:r>
              <a:rPr lang="zh-CN" altLang="en-US" dirty="0"/>
              <a:t>数周</a:t>
            </a:r>
            <a:endParaRPr lang="en-US" dirty="0"/>
          </a:p>
          <a:p>
            <a:r>
              <a:rPr lang="zh-CN" altLang="en-US" dirty="0"/>
              <a:t>启发式评估</a:t>
            </a:r>
            <a:r>
              <a:rPr lang="en-US" dirty="0">
                <a:sym typeface="+mn-ea"/>
              </a:rPr>
              <a:t>不需要解释用户的行为</a:t>
            </a:r>
            <a:endParaRPr lang="en-US" dirty="0"/>
          </a:p>
          <a:p>
            <a:r>
              <a:rPr lang="en-US" dirty="0">
                <a:sym typeface="+mn-ea"/>
              </a:rPr>
              <a:t>用户测试要准确得多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考虑实际用户和任务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启发式评估</a:t>
            </a:r>
            <a:r>
              <a:rPr lang="zh-CN" altLang="en-US" dirty="0">
                <a:sym typeface="+mn-ea"/>
              </a:rPr>
              <a:t>会错过问题 </a:t>
            </a:r>
            <a:r>
              <a:rPr lang="en-US" altLang="zh-CN" dirty="0">
                <a:sym typeface="+mn-ea"/>
              </a:rPr>
              <a:t>&amp; </a:t>
            </a:r>
            <a:r>
              <a:rPr lang="zh-CN" altLang="en-US" dirty="0">
                <a:sym typeface="+mn-ea"/>
              </a:rPr>
              <a:t>发现误报</a:t>
            </a:r>
            <a:endParaRPr lang="en-US" dirty="0"/>
          </a:p>
          <a:p>
            <a:r>
              <a:rPr lang="zh-CN" altLang="en-US" dirty="0">
                <a:sym typeface="+mn-ea"/>
              </a:rPr>
              <a:t>要</a:t>
            </a:r>
            <a:r>
              <a:rPr lang="en-US" dirty="0">
                <a:sym typeface="+mn-ea"/>
              </a:rPr>
              <a:t>善于在 </a:t>
            </a:r>
            <a:r>
              <a:rPr lang="zh-CN" altLang="en-US" dirty="0">
                <a:sym typeface="+mn-ea"/>
              </a:rPr>
              <a:t>启发式评估</a:t>
            </a:r>
            <a:r>
              <a:rPr lang="en-US" dirty="0">
                <a:sym typeface="+mn-ea"/>
              </a:rPr>
              <a:t> 和用户测试之间进行交替</a:t>
            </a:r>
            <a:endParaRPr lang="en-US" dirty="0"/>
          </a:p>
          <a:p>
            <a:pPr lvl="1"/>
            <a:r>
              <a:rPr lang="zh-CN" altLang="en-US" dirty="0"/>
              <a:t>发现不同的问题</a:t>
            </a:r>
          </a:p>
          <a:p>
            <a:pPr lvl="1"/>
            <a:r>
              <a:rPr lang="zh-CN" altLang="en-US" dirty="0"/>
              <a:t>不要浪费参与者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总结</a:t>
            </a:r>
            <a:endParaRPr lang="en-US" dirty="0"/>
          </a:p>
        </p:txBody>
      </p:sp>
      <p:sp>
        <p:nvSpPr>
          <p:cNvPr id="319495" name="Rectangle 7"/>
          <p:cNvSpPr>
            <a:spLocks noGrp="1" noChangeArrowheads="1"/>
          </p:cNvSpPr>
          <p:nvPr>
            <p:ph idx="1"/>
          </p:nvPr>
        </p:nvSpPr>
        <p:spPr>
          <a:xfrm>
            <a:off x="639233" y="1063557"/>
            <a:ext cx="11195715" cy="555348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ym typeface="+mn-ea"/>
              </a:rPr>
              <a:t>用户测试很重要，但需要时间/努力</a:t>
            </a:r>
            <a:endParaRPr lang="en-US" dirty="0"/>
          </a:p>
          <a:p>
            <a:endParaRPr lang="en-US" sz="1700" dirty="0"/>
          </a:p>
          <a:p>
            <a:r>
              <a:rPr lang="en-US" dirty="0">
                <a:sym typeface="+mn-ea"/>
              </a:rPr>
              <a:t>使用</a:t>
            </a:r>
            <a:r>
              <a:rPr lang="en-US" dirty="0"/>
              <a:t> ????? </a:t>
            </a:r>
            <a:r>
              <a:rPr lang="zh-CN" altLang="en-US" dirty="0"/>
              <a:t>任务 </a:t>
            </a:r>
            <a:r>
              <a:rPr lang="en-US" dirty="0"/>
              <a:t>&amp; ????? </a:t>
            </a:r>
            <a:r>
              <a:rPr lang="zh-CN" altLang="en-US" dirty="0"/>
              <a:t>参与者</a:t>
            </a:r>
            <a:endParaRPr lang="en-US" dirty="0"/>
          </a:p>
          <a:p>
            <a:pPr lvl="1"/>
            <a:r>
              <a:rPr lang="zh-CN" altLang="en-US" i="1" dirty="0">
                <a:solidFill>
                  <a:srgbClr val="FFC000"/>
                </a:solidFill>
              </a:rPr>
              <a:t>真实的任务</a:t>
            </a:r>
            <a:r>
              <a:rPr lang="en-US" i="1" dirty="0">
                <a:solidFill>
                  <a:srgbClr val="FFC000"/>
                </a:solidFill>
              </a:rPr>
              <a:t> </a:t>
            </a:r>
            <a:r>
              <a:rPr lang="en-US" dirty="0"/>
              <a:t>&amp; </a:t>
            </a:r>
            <a:r>
              <a:rPr lang="zh-CN" altLang="en-US" i="1" dirty="0">
                <a:solidFill>
                  <a:srgbClr val="FFC000"/>
                </a:solidFill>
              </a:rPr>
              <a:t>具有代表性的</a:t>
            </a:r>
            <a:r>
              <a:rPr lang="en-US" dirty="0"/>
              <a:t> </a:t>
            </a:r>
            <a:r>
              <a:rPr lang="zh-CN" altLang="en-US" dirty="0"/>
              <a:t>参与者</a:t>
            </a:r>
            <a:endParaRPr lang="en-US" dirty="0"/>
          </a:p>
          <a:p>
            <a:pPr lvl="1"/>
            <a:endParaRPr lang="en-US" sz="1700" dirty="0"/>
          </a:p>
          <a:p>
            <a:r>
              <a:rPr lang="en-US" dirty="0">
                <a:sym typeface="+mn-ea"/>
              </a:rPr>
              <a:t>合乎道德 – 善待您的参与者</a:t>
            </a:r>
            <a:endParaRPr lang="en-US" dirty="0"/>
          </a:p>
          <a:p>
            <a:endParaRPr lang="en-US" sz="1700" dirty="0"/>
          </a:p>
          <a:p>
            <a:r>
              <a:rPr lang="en-US" dirty="0">
                <a:sym typeface="+mn-ea"/>
              </a:rPr>
              <a:t>想知道人们在做什么- 为什么？ 收集</a:t>
            </a:r>
            <a:r>
              <a:rPr lang="zh-CN" altLang="en-US" dirty="0">
                <a:sym typeface="+mn-ea"/>
              </a:rPr>
              <a:t>它们！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过程数据</a:t>
            </a:r>
            <a:endParaRPr lang="en-US" dirty="0"/>
          </a:p>
          <a:p>
            <a:pPr lvl="1"/>
            <a:endParaRPr lang="en-US" sz="1700" dirty="0"/>
          </a:p>
          <a:p>
            <a:r>
              <a:rPr lang="en-US" dirty="0">
                <a:sym typeface="+mn-ea"/>
              </a:rPr>
              <a:t>底线数据需要</a:t>
            </a:r>
            <a:r>
              <a:rPr lang="en-US" dirty="0"/>
              <a:t> ???? </a:t>
            </a:r>
            <a:r>
              <a:rPr lang="en-US" dirty="0">
                <a:sym typeface="+mn-ea"/>
              </a:rPr>
              <a:t>获得统计上可靠的结果</a:t>
            </a:r>
            <a:endParaRPr lang="en-US" dirty="0"/>
          </a:p>
          <a:p>
            <a:pPr lvl="1"/>
            <a:r>
              <a:rPr lang="zh-CN" altLang="en-US" i="1" dirty="0">
                <a:solidFill>
                  <a:srgbClr val="FFC000"/>
                </a:solidFill>
              </a:rPr>
              <a:t>更多参与者</a:t>
            </a:r>
            <a:endParaRPr lang="en-US" i="1" dirty="0">
              <a:solidFill>
                <a:srgbClr val="FFC000"/>
              </a:solidFill>
            </a:endParaRPr>
          </a:p>
          <a:p>
            <a:pPr lvl="1"/>
            <a:endParaRPr lang="en-US" sz="1700" dirty="0"/>
          </a:p>
          <a:p>
            <a:r>
              <a:rPr lang="zh-CN" altLang="en-US" dirty="0"/>
              <a:t>组间实验</a:t>
            </a:r>
            <a:r>
              <a:rPr lang="en-US" altLang="zh-CN" dirty="0"/>
              <a:t>&amp;</a:t>
            </a:r>
            <a:r>
              <a:rPr lang="zh-CN" altLang="en-US" dirty="0"/>
              <a:t>组内实验的不同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+mn-ea"/>
              </a:rPr>
              <a:t>组间</a:t>
            </a:r>
            <a:r>
              <a:rPr lang="en-US" dirty="0"/>
              <a:t>: </a:t>
            </a:r>
            <a:r>
              <a:rPr lang="zh-CN" altLang="en-US" dirty="0"/>
              <a:t>每个人参与一种条件</a:t>
            </a:r>
            <a:endParaRPr lang="en-US" dirty="0"/>
          </a:p>
          <a:p>
            <a:pPr lvl="1"/>
            <a:r>
              <a:rPr lang="zh-CN" altLang="en-US" dirty="0"/>
              <a:t>组内</a:t>
            </a:r>
            <a:r>
              <a:rPr lang="en-US" dirty="0"/>
              <a:t>: </a:t>
            </a:r>
            <a:r>
              <a:rPr lang="zh-CN" altLang="en-US" dirty="0"/>
              <a:t>每个人参与多种条件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5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6"/>
          <p:cNvSpPr>
            <a:spLocks noGrp="1" noChangeArrowheads="1"/>
          </p:cNvSpPr>
          <p:nvPr>
            <p:ph type="title"/>
          </p:nvPr>
        </p:nvSpPr>
        <p:spPr>
          <a:xfrm>
            <a:off x="639237" y="114300"/>
            <a:ext cx="11552767" cy="1143000"/>
          </a:xfrm>
        </p:spPr>
        <p:txBody>
          <a:bodyPr/>
          <a:lstStyle/>
          <a:p>
            <a:r>
              <a:rPr lang="en-US" dirty="0"/>
              <a:t>Further Reading on Ethical Issues With Community-based Research</a:t>
            </a:r>
          </a:p>
        </p:txBody>
      </p:sp>
      <p:sp>
        <p:nvSpPr>
          <p:cNvPr id="319495" name="Rectangle 7"/>
          <p:cNvSpPr>
            <a:spLocks noGrp="1" noChangeArrowheads="1"/>
          </p:cNvSpPr>
          <p:nvPr>
            <p:ph idx="1"/>
          </p:nvPr>
        </p:nvSpPr>
        <p:spPr>
          <a:xfrm>
            <a:off x="639233" y="1600200"/>
            <a:ext cx="11195715" cy="493030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Children and Families “At Promise, Beth B. </a:t>
            </a:r>
            <a:r>
              <a:rPr lang="en-US" dirty="0" err="1"/>
              <a:t>Swadener</a:t>
            </a:r>
            <a:r>
              <a:rPr lang="en-US" dirty="0"/>
              <a:t>, Sally </a:t>
            </a:r>
            <a:r>
              <a:rPr lang="en-US" dirty="0" err="1"/>
              <a:t>Lubeck</a:t>
            </a:r>
            <a:r>
              <a:rPr lang="en-US" dirty="0"/>
              <a:t>, editors, SUNY Press, 1995, </a:t>
            </a:r>
            <a:r>
              <a:rPr lang="en-US" dirty="0">
                <a:hlinkClick r:id="rId3"/>
              </a:rPr>
              <a:t>http://www.sunypress.edu/p-2029-children-and-families-at-promis.aspx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“Yours is better!” Participant Response Bias in HCI, Proceedings of CHI 2012, by Nicola Dell, et al., </a:t>
            </a:r>
            <a:r>
              <a:rPr lang="en-US" dirty="0">
                <a:hlinkClick r:id="rId4"/>
              </a:rPr>
              <a:t>http://research.microsoft.com/pubs/163718/CHI2012-Dell-ResponseBias-proc.pdf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“Strangers at the Gate: Gaining Access, Building Rapport, and Co-Constructing Community-Based Research”, Proceedings of CSCW 2015, by Christopher A. Le </a:t>
            </a:r>
            <a:r>
              <a:rPr lang="en-US" dirty="0" err="1"/>
              <a:t>Dantec</a:t>
            </a:r>
            <a:r>
              <a:rPr lang="en-US" dirty="0"/>
              <a:t> &amp; </a:t>
            </a:r>
            <a:r>
              <a:rPr lang="en-US" dirty="0" err="1"/>
              <a:t>Srah</a:t>
            </a:r>
            <a:r>
              <a:rPr lang="en-US" dirty="0"/>
              <a:t> Fox, </a:t>
            </a:r>
            <a:r>
              <a:rPr lang="en-US" dirty="0">
                <a:hlinkClick r:id="rId5"/>
              </a:rPr>
              <a:t>http://dl.acm.org/citation.cfm?id=2675133.2675147&amp;coll=DL&amp;dl=ACM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“Imperialist Tendencies” blog post by Jan </a:t>
            </a:r>
            <a:r>
              <a:rPr lang="en-US" dirty="0" err="1"/>
              <a:t>Chipchase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http://janchipchase.com/content/essays/imperialist-tendencies/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“To Hell with Good Intentions” by Ivan </a:t>
            </a:r>
            <a:r>
              <a:rPr lang="en-US" dirty="0" err="1"/>
              <a:t>Illich</a:t>
            </a:r>
            <a:r>
              <a:rPr lang="en-US" dirty="0"/>
              <a:t>, speech to the Conference on </a:t>
            </a:r>
            <a:r>
              <a:rPr lang="en-US" dirty="0" err="1"/>
              <a:t>InterAmerican</a:t>
            </a:r>
            <a:r>
              <a:rPr lang="en-US" dirty="0"/>
              <a:t> Student Projects (CIASP), April 20, 1968, </a:t>
            </a:r>
            <a:r>
              <a:rPr lang="en-US" dirty="0">
                <a:hlinkClick r:id="rId7"/>
              </a:rPr>
              <a:t>http://www.swaraj.org/illich_hell.htm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1949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</a:t>
            </a:r>
          </a:p>
          <a:p>
            <a:pPr lvl="1"/>
            <a:r>
              <a:rPr lang="en-US" dirty="0"/>
              <a:t>Midterm (“closed-book”)</a:t>
            </a:r>
          </a:p>
          <a:p>
            <a:endParaRPr lang="en-US" dirty="0"/>
          </a:p>
          <a:p>
            <a:r>
              <a:rPr lang="en-US" dirty="0"/>
              <a:t>Studio</a:t>
            </a:r>
          </a:p>
          <a:p>
            <a:pPr lvl="1"/>
            <a:r>
              <a:rPr lang="en-US" dirty="0"/>
              <a:t>Hi-fi prototype planning session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am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45" y="253672"/>
            <a:ext cx="802907" cy="826756"/>
          </a:xfrm>
          <a:prstGeom prst="rect">
            <a:avLst/>
          </a:prstGeom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+mn-ea"/>
              </a:rPr>
              <a:t>名人堂</a:t>
            </a:r>
            <a:r>
              <a:rPr lang="en-US" dirty="0"/>
              <a:t>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9029700" y="1287780"/>
            <a:ext cx="3156585" cy="4859020"/>
          </a:xfrm>
        </p:spPr>
        <p:txBody>
          <a:bodyPr/>
          <a:lstStyle/>
          <a:p>
            <a:r>
              <a:rPr lang="zh-CN" altLang="en-US" dirty="0"/>
              <a:t>厨房故事</a:t>
            </a:r>
            <a:r>
              <a:rPr lang="en-US" altLang="zh-CN" dirty="0"/>
              <a:t>app</a:t>
            </a:r>
            <a:endParaRPr lang="en-US" dirty="0"/>
          </a:p>
          <a:p>
            <a:r>
              <a:rPr lang="zh-CN" altLang="en-US" dirty="0"/>
              <a:t>在你喜欢的食谱下方，可以把食材添加到购物单里，当你在超市、菜场购买食材时，当购买到了某个食材你就可以点击某个食材将它标记为</a:t>
            </a:r>
            <a:r>
              <a:rPr lang="en-US" altLang="zh-CN" dirty="0"/>
              <a:t>“</a:t>
            </a:r>
            <a:r>
              <a:rPr lang="zh-CN" altLang="en-US" dirty="0"/>
              <a:t>已获取</a:t>
            </a:r>
            <a:r>
              <a:rPr lang="en-US" altLang="zh-CN" dirty="0"/>
              <a:t>”</a:t>
            </a:r>
            <a:r>
              <a:rPr lang="zh-CN" altLang="en-US" dirty="0"/>
              <a:t>状态。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2019/11/05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dt+UX</a:t>
            </a:r>
            <a:r>
              <a:rPr lang="en-US" dirty="0"/>
              <a:t>: Design Thinking for User Experience Design, Prototyping &amp;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9FF1F2-2FD6-4CBC-B383-9C36401B53E0}" type="slidenum">
              <a:rPr lang="en-US" smtClean="0"/>
              <a:t>4</a:t>
            </a:fld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" y="1287145"/>
            <a:ext cx="2833200" cy="5036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985" y="1287780"/>
            <a:ext cx="2833200" cy="503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660" y="1287780"/>
            <a:ext cx="2832975" cy="503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09387" y="5660145"/>
            <a:ext cx="64008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878787"/>
                </a:solidFill>
                <a:latin typeface="Helvetica"/>
                <a:cs typeface="Helvetica"/>
              </a:rPr>
              <a:t>November 13, 2019</a:t>
            </a: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870864" y="5292090"/>
            <a:ext cx="6157941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878787"/>
                </a:solidFill>
                <a:latin typeface="Helvetica"/>
                <a:cs typeface="Helvetica"/>
              </a:rPr>
              <a:t>GROUP-10</a:t>
            </a:r>
          </a:p>
          <a:p>
            <a:pPr eaLnBrk="1" hangingPunct="1"/>
            <a:r>
              <a:rPr lang="zh-CN" altLang="en-US" dirty="0">
                <a:solidFill>
                  <a:srgbClr val="878787"/>
                </a:solidFill>
                <a:latin typeface="Helvetica"/>
                <a:cs typeface="Helvetica"/>
              </a:rPr>
              <a:t>讲解人：童峻涛</a:t>
            </a:r>
          </a:p>
          <a:p>
            <a:pPr eaLnBrk="1" hangingPunct="1"/>
            <a:r>
              <a:rPr lang="zh-CN" altLang="en-US" dirty="0">
                <a:solidFill>
                  <a:srgbClr val="878787"/>
                </a:solidFill>
                <a:latin typeface="Helvetica"/>
                <a:cs typeface="Helvetica"/>
              </a:rPr>
              <a:t>小组成员： 朱邦杰 刘哲 童峻涛 徐任 牛旷野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09625" y="1122045"/>
            <a:ext cx="6246495" cy="1953895"/>
          </a:xfrm>
        </p:spPr>
        <p:txBody>
          <a:bodyPr vert="horz" wrap="square" lIns="92075" tIns="46038" rIns="92075" bIns="46038" numCol="1" anchor="ctr" anchorCtr="0" compatLnSpc="1"/>
          <a:lstStyle/>
          <a:p>
            <a:pPr eaLnBrk="1" hangingPunct="1"/>
            <a:r>
              <a:rPr lang="zh-CN" altLang="en-US" dirty="0"/>
              <a:t>可用性测试</a:t>
            </a:r>
            <a:br>
              <a:rPr lang="en-US" dirty="0"/>
            </a:br>
            <a:r>
              <a:rPr lang="en-US" dirty="0"/>
              <a:t>Usability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为什么要做可用性测试</a:t>
            </a:r>
          </a:p>
          <a:p>
            <a:r>
              <a:rPr lang="zh-CN" altLang="en-US" dirty="0"/>
              <a:t>如何选择参与者</a:t>
            </a:r>
            <a:endParaRPr lang="en-US" dirty="0"/>
          </a:p>
          <a:p>
            <a:r>
              <a:rPr lang="zh-CN" altLang="en-US" dirty="0"/>
              <a:t>道德方面的考虑</a:t>
            </a:r>
          </a:p>
          <a:p>
            <a:r>
              <a:rPr lang="zh-CN" altLang="en-US" dirty="0"/>
              <a:t>设计</a:t>
            </a:r>
            <a:r>
              <a:rPr lang="en-US" dirty="0"/>
              <a:t> &amp; </a:t>
            </a:r>
            <a:r>
              <a:rPr lang="zh-CN" altLang="en-US" dirty="0"/>
              <a:t>实施</a:t>
            </a:r>
            <a:r>
              <a:rPr lang="en-US" dirty="0"/>
              <a:t> </a:t>
            </a:r>
            <a:r>
              <a:rPr lang="zh-CN" altLang="en-US" dirty="0"/>
              <a:t>测试</a:t>
            </a:r>
            <a:endParaRPr lang="en-US" dirty="0"/>
          </a:p>
          <a:p>
            <a:r>
              <a:rPr lang="zh-CN" altLang="en-US" dirty="0"/>
              <a:t>使用测试结果</a:t>
            </a:r>
            <a:endParaRPr lang="en-US" dirty="0"/>
          </a:p>
          <a:p>
            <a:r>
              <a:rPr lang="zh-CN" altLang="en-US" dirty="0"/>
              <a:t>实验性选项</a:t>
            </a:r>
            <a:r>
              <a:rPr lang="en-US" dirty="0"/>
              <a:t> &amp; </a:t>
            </a:r>
            <a:r>
              <a:rPr lang="zh-CN" altLang="en-US" dirty="0"/>
              <a:t>细节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dt+UX</a:t>
            </a:r>
            <a:r>
              <a:rPr lang="en-US" dirty="0"/>
              <a:t>: Design Thinking for User Experience  Design, Prototyping &amp; Evaluation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8" name="Picture 5" descr="MODEMM~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6"/>
          <a:stretch>
            <a:fillRect/>
          </a:stretch>
        </p:blipFill>
        <p:spPr bwMode="auto">
          <a:xfrm>
            <a:off x="8765201" y="0"/>
            <a:ext cx="3420942" cy="234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http://www.slais.ubc.ca/courses/libr500/08-09-wt2/WWW/R_Janyk-WWW/Media/hunched_should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5"/>
          <a:stretch>
            <a:fillRect/>
          </a:stretch>
        </p:blipFill>
        <p:spPr bwMode="auto">
          <a:xfrm>
            <a:off x="8760576" y="2260601"/>
            <a:ext cx="3425567" cy="2326793"/>
          </a:xfrm>
          <a:prstGeom prst="rect">
            <a:avLst/>
          </a:prstGeom>
          <a:noFill/>
        </p:spPr>
      </p:pic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为什么要做可用性测试</a:t>
            </a:r>
            <a:r>
              <a:rPr lang="en-US" dirty="0"/>
              <a:t>?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39237" y="1600200"/>
            <a:ext cx="7952176" cy="4724400"/>
          </a:xfrm>
        </p:spPr>
        <p:txBody>
          <a:bodyPr/>
          <a:lstStyle/>
          <a:p>
            <a:r>
              <a:rPr lang="zh-CN" altLang="en-US" dirty="0"/>
              <a:t>不知道直到什么时候才能判断界面设计有多好？</a:t>
            </a:r>
          </a:p>
          <a:p>
            <a:pPr lvl="1"/>
            <a:r>
              <a:rPr lang="zh-CN" altLang="en-US" dirty="0"/>
              <a:t>当人们真正使用它时！</a:t>
            </a:r>
            <a:br>
              <a:rPr lang="en-US" dirty="0"/>
            </a:br>
            <a:endParaRPr lang="en-US" dirty="0"/>
          </a:p>
          <a:p>
            <a:r>
              <a:rPr lang="zh-CN" altLang="en-US" dirty="0"/>
              <a:t>专家评估方法基于评估人员，哪些人可能作为这些评估人员？</a:t>
            </a:r>
            <a:endParaRPr lang="en-US" dirty="0"/>
          </a:p>
          <a:p>
            <a:pPr lvl="1"/>
            <a:r>
              <a:rPr lang="zh-CN" altLang="en-US" dirty="0"/>
              <a:t>知道很多、足够了解的人</a:t>
            </a:r>
          </a:p>
          <a:p>
            <a:pPr lvl="1"/>
            <a:r>
              <a:rPr lang="zh-CN" altLang="en-US" dirty="0"/>
              <a:t>不够了解的人</a:t>
            </a:r>
            <a:r>
              <a:rPr lang="en-US" dirty="0"/>
              <a:t> (</a:t>
            </a:r>
            <a:r>
              <a:rPr lang="zh-CN" altLang="en-US" dirty="0"/>
              <a:t>对于相关任务等等不够了解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zh-CN" altLang="en-US" dirty="0"/>
              <a:t>难以去预测系统发布后真正的用户会做什么？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062A-E0F9-B04D-8287-D37747AFDEBA}" type="slidenum">
              <a:rPr lang="en-US" smtClean="0"/>
              <a:t>7</a:t>
            </a:fld>
            <a:endParaRPr lang="en-US"/>
          </a:p>
        </p:txBody>
      </p:sp>
      <p:pic>
        <p:nvPicPr>
          <p:cNvPr id="8196" name="Picture 4" descr="http://www.turbophoto.com/Free-Stock-Images/Images/Child%20Girl%20Using%20Computer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3"/>
          <a:stretch>
            <a:fillRect/>
          </a:stretch>
        </p:blipFill>
        <p:spPr bwMode="auto">
          <a:xfrm>
            <a:off x="8758379" y="4559212"/>
            <a:ext cx="3420533" cy="2298788"/>
          </a:xfrm>
          <a:prstGeom prst="rect">
            <a:avLst/>
          </a:prstGeom>
          <a:noFill/>
        </p:spPr>
      </p:pic>
      <p:pic>
        <p:nvPicPr>
          <p:cNvPr id="12" name="Picture 2" descr="http://prodisplay.com/wp-content/uploads/intouch-65-inch-interactive-monitor2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340" y="-199235"/>
            <a:ext cx="3429000" cy="2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选择参与者</a:t>
            </a:r>
          </a:p>
        </p:txBody>
      </p:sp>
      <p:sp>
        <p:nvSpPr>
          <p:cNvPr id="462866" name="Rectangle 18"/>
          <p:cNvSpPr>
            <a:spLocks noGrp="1" noChangeArrowheads="1"/>
          </p:cNvSpPr>
          <p:nvPr>
            <p:ph idx="1"/>
          </p:nvPr>
        </p:nvSpPr>
        <p:spPr>
          <a:xfrm>
            <a:off x="639233" y="1063557"/>
            <a:ext cx="8779291" cy="553492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找目标用户中的代表！为何如此？</a:t>
            </a:r>
            <a:endParaRPr lang="en-US" dirty="0"/>
          </a:p>
          <a:p>
            <a:pPr lvl="1"/>
            <a:r>
              <a:rPr lang="zh-CN" altLang="en-US" dirty="0"/>
              <a:t>对职业的具体名词词汇、相关知识了解</a:t>
            </a:r>
            <a:endParaRPr lang="en-US" dirty="0"/>
          </a:p>
          <a:p>
            <a:pPr lvl="1"/>
            <a:r>
              <a:rPr lang="zh-CN" altLang="en-US" dirty="0"/>
              <a:t>对职业的相关任务了解</a:t>
            </a:r>
            <a:endParaRPr lang="en-US" dirty="0"/>
          </a:p>
          <a:p>
            <a:r>
              <a:rPr lang="zh-CN" altLang="en-US" dirty="0"/>
              <a:t>如果需要，近似地来说：</a:t>
            </a:r>
            <a:endParaRPr lang="en-US" dirty="0"/>
          </a:p>
          <a:p>
            <a:pPr lvl="1"/>
            <a:r>
              <a:rPr lang="zh-CN" altLang="en-US" dirty="0"/>
              <a:t>专为医生设计的系统</a:t>
            </a:r>
            <a:r>
              <a:rPr lang="en-US" dirty="0"/>
              <a:t>?</a:t>
            </a:r>
          </a:p>
          <a:p>
            <a:pPr lvl="2"/>
            <a:r>
              <a:rPr lang="zh-CN" altLang="en-US" dirty="0"/>
              <a:t>召集</a:t>
            </a:r>
            <a:r>
              <a:rPr lang="en-US" dirty="0"/>
              <a:t> </a:t>
            </a:r>
            <a:r>
              <a:rPr lang="zh-CN" altLang="en-US" dirty="0"/>
              <a:t>在读医学生</a:t>
            </a:r>
            <a:r>
              <a:rPr lang="en-US" dirty="0"/>
              <a:t> or </a:t>
            </a:r>
            <a:r>
              <a:rPr lang="zh-CN" altLang="en-US" dirty="0"/>
              <a:t>护士</a:t>
            </a:r>
            <a:endParaRPr lang="en-US" dirty="0"/>
          </a:p>
          <a:p>
            <a:pPr lvl="1"/>
            <a:r>
              <a:rPr lang="en-US" dirty="0"/>
              <a:t>专为工程师设计的系统?</a:t>
            </a:r>
          </a:p>
          <a:p>
            <a:pPr lvl="2"/>
            <a:r>
              <a:rPr lang="zh-CN" altLang="en-US" dirty="0"/>
              <a:t>召集工程专业的学生</a:t>
            </a:r>
            <a:endParaRPr lang="en-US" dirty="0"/>
          </a:p>
          <a:p>
            <a:r>
              <a:rPr lang="zh-CN" altLang="en-US" dirty="0"/>
              <a:t>使用激励措施召集参与者</a:t>
            </a:r>
            <a:endParaRPr lang="en-US" dirty="0"/>
          </a:p>
          <a:p>
            <a:pPr lvl="1"/>
            <a:r>
              <a:rPr lang="zh-CN" altLang="en-US" dirty="0"/>
              <a:t>奖励纪念</a:t>
            </a:r>
            <a:r>
              <a:rPr lang="en-US" altLang="zh-CN" dirty="0"/>
              <a:t>T</a:t>
            </a:r>
            <a:r>
              <a:rPr lang="zh-CN" altLang="en-US" dirty="0"/>
              <a:t>恤，杯子； 免费供应咖啡</a:t>
            </a:r>
            <a:r>
              <a:rPr lang="en-US" altLang="zh-CN" dirty="0"/>
              <a:t>/</a:t>
            </a:r>
            <a:r>
              <a:rPr lang="zh-CN" altLang="en-US" dirty="0"/>
              <a:t>匹萨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dt+UX: Design Thinking for User Experience  Design, Prototyping &amp;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8</a:t>
            </a:fld>
            <a:endParaRPr lang="en-US"/>
          </a:p>
        </p:txBody>
      </p:sp>
      <p:pic>
        <p:nvPicPr>
          <p:cNvPr id="21512" name="Picture 19" descr="img0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130" y="-1"/>
            <a:ext cx="2751815" cy="36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83" y="3173444"/>
            <a:ext cx="2763417" cy="3684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道德方面的考虑</a:t>
            </a:r>
          </a:p>
        </p:txBody>
      </p:sp>
      <p:sp>
        <p:nvSpPr>
          <p:cNvPr id="22535" name="Rectangle 10"/>
          <p:cNvSpPr>
            <a:spLocks noGrp="1" noChangeArrowheads="1"/>
          </p:cNvSpPr>
          <p:nvPr>
            <p:ph idx="1"/>
          </p:nvPr>
        </p:nvSpPr>
        <p:spPr>
          <a:xfrm>
            <a:off x="639233" y="1283312"/>
            <a:ext cx="11195715" cy="2906067"/>
          </a:xfrm>
        </p:spPr>
        <p:txBody>
          <a:bodyPr/>
          <a:lstStyle/>
          <a:p>
            <a:r>
              <a:rPr lang="zh-CN" altLang="en-US" dirty="0"/>
              <a:t>可用性测试可能会使人痛苦</a:t>
            </a:r>
            <a:endParaRPr lang="en-US" dirty="0"/>
          </a:p>
          <a:p>
            <a:pPr lvl="1"/>
            <a:r>
              <a:rPr lang="zh-CN" altLang="en-US" dirty="0"/>
              <a:t>用户们含泪而去</a:t>
            </a:r>
            <a:endParaRPr lang="en-US" dirty="0"/>
          </a:p>
          <a:p>
            <a:r>
              <a:rPr lang="en-US" dirty="0"/>
              <a:t>如果存在权力不平衡(例如，在资源不足的社区)，测试/现场工作可以是强制性的。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2019/11/13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dt+UX</a:t>
            </a:r>
            <a:r>
              <a:rPr lang="en-US" dirty="0"/>
              <a:t>: Design Thinking for User Experience  Design, Prototyping &amp;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5A7D-27BE-FB41-917F-E8B7C6646A5B}" type="slidenum">
              <a:rPr lang="en-US" smtClean="0"/>
              <a:t>9</a:t>
            </a:fld>
            <a:endParaRPr lang="en-US"/>
          </a:p>
        </p:txBody>
      </p:sp>
      <p:pic>
        <p:nvPicPr>
          <p:cNvPr id="9218" name="Picture 2" descr="http://www.vimagestore.com/wp-content/uploads/2011/04/Eye-care-for-computer-user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391" y="803235"/>
            <a:ext cx="2673609" cy="1778979"/>
          </a:xfrm>
          <a:prstGeom prst="rect">
            <a:avLst/>
          </a:prstGeom>
          <a:noFill/>
        </p:spPr>
      </p:pic>
      <p:grpSp>
        <p:nvGrpSpPr>
          <p:cNvPr id="13" name="Group 12"/>
          <p:cNvGrpSpPr/>
          <p:nvPr/>
        </p:nvGrpSpPr>
        <p:grpSpPr>
          <a:xfrm>
            <a:off x="854353" y="3793767"/>
            <a:ext cx="3606166" cy="2730044"/>
            <a:chOff x="-84507" y="3586244"/>
            <a:chExt cx="3606166" cy="2730044"/>
          </a:xfrm>
        </p:grpSpPr>
        <p:pic>
          <p:nvPicPr>
            <p:cNvPr id="5" name="Picture 2" descr="http://centread.ucsc.edu/CenTREAD%20photos/BrianDowd2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" y="3586244"/>
              <a:ext cx="3520441" cy="251460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-84507" y="6100844"/>
              <a:ext cx="3191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Helvetica" pitchFamily="34" charset="0"/>
                  <a:cs typeface="Helvetica" pitchFamily="34" charset="0"/>
                  <a:hlinkClick r:id="rId5" invalidUrl="http://centread.ucsc.edu/CenTREAD photos/BrianDowd2.JPG"/>
                </a:rPr>
                <a:t>http://centread.ucsc.edu/CenTREAD%20photos/BrianDowd2.JPG</a:t>
              </a:r>
              <a:endParaRPr lang="en-US" sz="800" dirty="0">
                <a:latin typeface="Helvetica" pitchFamily="34" charset="0"/>
                <a:cs typeface="Helvetica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60518" y="5249694"/>
            <a:ext cx="7725625" cy="1058674"/>
            <a:chOff x="181320" y="5312907"/>
            <a:chExt cx="9019378" cy="10033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181320" y="5312907"/>
              <a:ext cx="9019378" cy="1003300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8225" y="5445880"/>
              <a:ext cx="8802473" cy="669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 panose="02000503000000020004" charset="0"/>
                  <a:ea typeface="Helvetica Neue" panose="02000503000000020004" charset="0"/>
                  <a:cs typeface="Helvetica Neue" panose="02000503000000020004" charset="0"/>
                </a:rPr>
                <a:t>人们可能会觉得别无选择，只能和你交谈或</a:t>
              </a:r>
              <a:r>
                <a:rPr lang="zh-CN" altLang="en-US" sz="2000" dirty="0">
                  <a:latin typeface="Helvetica Neue" panose="02000503000000020004" charset="0"/>
                  <a:ea typeface="Helvetica Neue" panose="02000503000000020004" charset="0"/>
                  <a:cs typeface="Helvetica Neue" panose="02000503000000020004" charset="0"/>
                </a:rPr>
                <a:t>奉献给</a:t>
              </a:r>
              <a:r>
                <a:rPr lang="en-US" sz="2000" dirty="0">
                  <a:latin typeface="Helvetica Neue" panose="02000503000000020004" charset="0"/>
                  <a:ea typeface="Helvetica Neue" panose="02000503000000020004" charset="0"/>
                  <a:cs typeface="Helvetica Neue" panose="02000503000000020004" charset="0"/>
                </a:rPr>
                <a:t>你时间，即使他们可能得不到任何有价值的回报。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_Summer HCI">
  <a:themeElements>
    <a:clrScheme name="Custom 1">
      <a:dk1>
        <a:srgbClr val="808080"/>
      </a:dk1>
      <a:lt1>
        <a:srgbClr val="FFFFFF"/>
      </a:lt1>
      <a:dk2>
        <a:srgbClr val="A94E31"/>
      </a:dk2>
      <a:lt2>
        <a:srgbClr val="3E4E6C"/>
      </a:lt2>
      <a:accent1>
        <a:srgbClr val="00CC99"/>
      </a:accent1>
      <a:accent2>
        <a:srgbClr val="3333CC"/>
      </a:accent2>
      <a:accent3>
        <a:srgbClr val="D1B2AD"/>
      </a:accent3>
      <a:accent4>
        <a:srgbClr val="DADADA"/>
      </a:accent4>
      <a:accent5>
        <a:srgbClr val="AAE2CA"/>
      </a:accent5>
      <a:accent6>
        <a:srgbClr val="2D2DB9"/>
      </a:accent6>
      <a:hlink>
        <a:srgbClr val="5CADFF"/>
      </a:hlink>
      <a:folHlink>
        <a:srgbClr val="B2B2B2"/>
      </a:folHlink>
    </a:clrScheme>
    <a:fontScheme name="1_Summer H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charset="0"/>
          </a:defRPr>
        </a:defPPr>
      </a:lstStyle>
    </a:lnDef>
  </a:objectDefaults>
  <a:extraClrSchemeLst>
    <a:extraClrScheme>
      <a:clrScheme name="1_Summer HCI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8">
        <a:dk1>
          <a:srgbClr val="808080"/>
        </a:dk1>
        <a:lt1>
          <a:srgbClr val="FFFFFF"/>
        </a:lt1>
        <a:dk2>
          <a:srgbClr val="A94E31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9">
        <a:dk1>
          <a:srgbClr val="808080"/>
        </a:dk1>
        <a:lt1>
          <a:srgbClr val="FFFFFF"/>
        </a:lt1>
        <a:dk2>
          <a:srgbClr val="A94E31"/>
        </a:dk2>
        <a:lt2>
          <a:srgbClr val="3E6C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10">
        <a:dk1>
          <a:srgbClr val="808080"/>
        </a:dk1>
        <a:lt1>
          <a:srgbClr val="FFFFFF"/>
        </a:lt1>
        <a:dk2>
          <a:srgbClr val="A94E31"/>
        </a:dk2>
        <a:lt2>
          <a:srgbClr val="3E4E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02-design-discovery</Template>
  <TotalTime>25</TotalTime>
  <Words>3133</Words>
  <Application>Microsoft Office PowerPoint</Application>
  <PresentationFormat>宽屏</PresentationFormat>
  <Paragraphs>504</Paragraphs>
  <Slides>37</Slides>
  <Notes>37</Notes>
  <HiddenSlides>2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Gill Sans Light</vt:lpstr>
      <vt:lpstr>Helvetica Light</vt:lpstr>
      <vt:lpstr>Helvetica Neue</vt:lpstr>
      <vt:lpstr>Arial</vt:lpstr>
      <vt:lpstr>Arial Black</vt:lpstr>
      <vt:lpstr>Georgia</vt:lpstr>
      <vt:lpstr>Helvetica</vt:lpstr>
      <vt:lpstr>Segoe Print</vt:lpstr>
      <vt:lpstr>Times New Roman</vt:lpstr>
      <vt:lpstr>5_Summer HCI</vt:lpstr>
      <vt:lpstr>Worksheet</vt:lpstr>
      <vt:lpstr>可用性测试 Usability Testing</vt:lpstr>
      <vt:lpstr>名人堂还是耻辱?</vt:lpstr>
      <vt:lpstr>名人堂!</vt:lpstr>
      <vt:lpstr>名人堂!</vt:lpstr>
      <vt:lpstr>可用性测试 Usability Testing</vt:lpstr>
      <vt:lpstr>Outline</vt:lpstr>
      <vt:lpstr>为什么要做可用性测试?</vt:lpstr>
      <vt:lpstr>选择参与者</vt:lpstr>
      <vt:lpstr>道德方面的考虑</vt:lpstr>
      <vt:lpstr>道德方面的考虑</vt:lpstr>
      <vt:lpstr>可用性测试方案</vt:lpstr>
      <vt:lpstr>选择任务</vt:lpstr>
      <vt:lpstr>要收集的两种数据类型</vt:lpstr>
      <vt:lpstr>要收集哪种类型的数据?</vt:lpstr>
      <vt:lpstr>要收集哪种类型的数据?</vt:lpstr>
      <vt:lpstr>“出声思维”法</vt:lpstr>
      <vt:lpstr>“出声思维”法</vt:lpstr>
      <vt:lpstr>“出声思维”法 (续)</vt:lpstr>
      <vt:lpstr>“出声思维”会给出正确的答案吗？</vt:lpstr>
      <vt:lpstr>PowerPoint 演示文稿</vt:lpstr>
      <vt:lpstr>使用测试结果</vt:lpstr>
      <vt:lpstr>使用测试结果 (续)</vt:lpstr>
      <vt:lpstr>衡量底线可用性</vt:lpstr>
      <vt:lpstr>分析数字</vt:lpstr>
      <vt:lpstr>分析数字(续)</vt:lpstr>
      <vt:lpstr>分析数字(续)</vt:lpstr>
      <vt:lpstr>度量用户的偏好</vt:lpstr>
      <vt:lpstr>比较两种选择</vt:lpstr>
      <vt:lpstr>比较两种选择</vt:lpstr>
      <vt:lpstr>实验细节</vt:lpstr>
      <vt:lpstr>对参与者的说明</vt:lpstr>
      <vt:lpstr>细节 (续)</vt:lpstr>
      <vt:lpstr>报告结果</vt:lpstr>
      <vt:lpstr>启发式评估 vs. 用户测试</vt:lpstr>
      <vt:lpstr>总结</vt:lpstr>
      <vt:lpstr>Further Reading on Ethical Issues With Community-based Research</vt:lpstr>
      <vt:lpstr>Next Time</vt:lpstr>
    </vt:vector>
  </TitlesOfParts>
  <Company>Computer Science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Usability Testing</dc:title>
  <dc:creator>James A. Landay</dc:creator>
  <cp:lastModifiedBy>Anchovy</cp:lastModifiedBy>
  <cp:revision>469</cp:revision>
  <cp:lastPrinted>2020-06-01T05:51:00Z</cp:lastPrinted>
  <dcterms:created xsi:type="dcterms:W3CDTF">2020-06-01T05:51:00Z</dcterms:created>
  <dcterms:modified xsi:type="dcterms:W3CDTF">2021-06-15T23:59:35Z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landay@cs.berkeley.edu</vt:lpwstr>
  </property>
  <property fmtid="{D5CDD505-2E9C-101B-9397-08002B2CF9AE}" pid="8" name="HomePage">
    <vt:lpwstr>http://bmrc.berkeley.edu/courseware/cs160/fall98/</vt:lpwstr>
  </property>
  <property fmtid="{D5CDD505-2E9C-101B-9397-08002B2CF9AE}" pid="9" name="Other">
    <vt:lpwstr>CS 160, Fall 1998</vt:lpwstr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I:\www\documents\courseware\cs160\fall98\lectures</vt:lpwstr>
  </property>
  <property fmtid="{D5CDD505-2E9C-101B-9397-08002B2CF9AE}" pid="22" name="KSOProductBuildVer">
    <vt:lpwstr>2052-11.1.0.9740</vt:lpwstr>
  </property>
</Properties>
</file>